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21"/>
  </p:notesMasterIdLst>
  <p:handoutMasterIdLst>
    <p:handoutMasterId r:id="rId22"/>
  </p:handoutMasterIdLst>
  <p:sldIdLst>
    <p:sldId id="256" r:id="rId2"/>
    <p:sldId id="384" r:id="rId3"/>
    <p:sldId id="346" r:id="rId4"/>
    <p:sldId id="385" r:id="rId5"/>
    <p:sldId id="386" r:id="rId6"/>
    <p:sldId id="387" r:id="rId7"/>
    <p:sldId id="359" r:id="rId8"/>
    <p:sldId id="336" r:id="rId9"/>
    <p:sldId id="264" r:id="rId10"/>
    <p:sldId id="383" r:id="rId11"/>
    <p:sldId id="324" r:id="rId12"/>
    <p:sldId id="357" r:id="rId13"/>
    <p:sldId id="370" r:id="rId14"/>
    <p:sldId id="353" r:id="rId15"/>
    <p:sldId id="274" r:id="rId16"/>
    <p:sldId id="344" r:id="rId17"/>
    <p:sldId id="368" r:id="rId18"/>
    <p:sldId id="276" r:id="rId19"/>
    <p:sldId id="3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C9"/>
    <a:srgbClr val="232F5D"/>
    <a:srgbClr val="92BF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1CE996E-2249-40DA-BE5A-60736EB958F3}" v="15" dt="2022-05-13T12:13:53.6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79" autoAdjust="0"/>
    <p:restoredTop sz="95234" autoAdjust="0"/>
  </p:normalViewPr>
  <p:slideViewPr>
    <p:cSldViewPr snapToGrid="0" snapToObjects="1">
      <p:cViewPr varScale="1">
        <p:scale>
          <a:sx n="105" d="100"/>
          <a:sy n="105" d="100"/>
        </p:scale>
        <p:origin x="704" y="184"/>
      </p:cViewPr>
      <p:guideLst/>
    </p:cSldViewPr>
  </p:slideViewPr>
  <p:notesTextViewPr>
    <p:cViewPr>
      <p:scale>
        <a:sx n="3" d="2"/>
        <a:sy n="3" d="2"/>
      </p:scale>
      <p:origin x="0" y="0"/>
    </p:cViewPr>
  </p:notesTextViewPr>
  <p:notesViewPr>
    <p:cSldViewPr snapToGrid="0" snapToObjects="1">
      <p:cViewPr varScale="1">
        <p:scale>
          <a:sx n="82" d="100"/>
          <a:sy n="82" d="100"/>
        </p:scale>
        <p:origin x="38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482527-4F69-4C15-AE19-87935E73E94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494577CA-1E0A-4DC0-ACAD-B24156F840B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B26E38-A371-48E2-87DB-5FABEC51F884}" type="datetimeFigureOut">
              <a:rPr lang="en-GB" smtClean="0"/>
              <a:t>24/01/2025</a:t>
            </a:fld>
            <a:endParaRPr lang="en-GB"/>
          </a:p>
        </p:txBody>
      </p:sp>
      <p:sp>
        <p:nvSpPr>
          <p:cNvPr id="4" name="Footer Placeholder 3">
            <a:extLst>
              <a:ext uri="{FF2B5EF4-FFF2-40B4-BE49-F238E27FC236}">
                <a16:creationId xmlns:a16="http://schemas.microsoft.com/office/drawing/2014/main" id="{95F14926-C472-429D-B954-E279A3D1D59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87635CD-C4B3-45B1-896B-920558A2CC5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37D980-8B95-46D2-95A5-97CF62040029}" type="slidenum">
              <a:rPr lang="en-GB" smtClean="0"/>
              <a:t>‹#›</a:t>
            </a:fld>
            <a:endParaRPr lang="en-GB"/>
          </a:p>
        </p:txBody>
      </p:sp>
    </p:spTree>
    <p:extLst>
      <p:ext uri="{BB962C8B-B14F-4D97-AF65-F5344CB8AC3E}">
        <p14:creationId xmlns:p14="http://schemas.microsoft.com/office/powerpoint/2010/main" val="38211124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F8EAE8-5A3E-4BD3-A2CD-E94659565F21}" type="datetimeFigureOut">
              <a:rPr lang="en-GB" smtClean="0"/>
              <a:t>24/01/2025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F98699-4E82-445A-9775-FC1293C50A5A}" type="slidenum">
              <a:rPr lang="en-GB" smtClean="0"/>
              <a:t>‹#›</a:t>
            </a:fld>
            <a:endParaRPr lang="en-GB"/>
          </a:p>
        </p:txBody>
      </p:sp>
    </p:spTree>
    <p:extLst>
      <p:ext uri="{BB962C8B-B14F-4D97-AF65-F5344CB8AC3E}">
        <p14:creationId xmlns:p14="http://schemas.microsoft.com/office/powerpoint/2010/main" val="3399881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8F98699-4E82-445A-9775-FC1293C50A5A}" type="slidenum">
              <a:rPr lang="en-GB" smtClean="0"/>
              <a:t>1</a:t>
            </a:fld>
            <a:endParaRPr lang="en-GB"/>
          </a:p>
        </p:txBody>
      </p:sp>
    </p:spTree>
    <p:extLst>
      <p:ext uri="{BB962C8B-B14F-4D97-AF65-F5344CB8AC3E}">
        <p14:creationId xmlns:p14="http://schemas.microsoft.com/office/powerpoint/2010/main" val="3688819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1" dirty="0">
                <a:effectLst/>
                <a:latin typeface="Calibri" panose="020F0502020204030204" pitchFamily="34" charset="0"/>
                <a:ea typeface="Calibri" panose="020F0502020204030204" pitchFamily="34" charset="0"/>
              </a:rPr>
              <a:t>Knowledge quiz: </a:t>
            </a:r>
            <a:r>
              <a:rPr lang="en-GB" sz="1000" dirty="0">
                <a:effectLst/>
                <a:latin typeface="Calibri" panose="020F0502020204030204" pitchFamily="34" charset="0"/>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7507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mn-lt"/>
                <a:ea typeface="Calibri" panose="020F0502020204030204" pitchFamily="34" charset="0"/>
              </a:rPr>
              <a:t>Knowledge quiz: </a:t>
            </a:r>
            <a:r>
              <a:rPr lang="en-GB" sz="1000" dirty="0">
                <a:effectLst/>
                <a:latin typeface="+mn-lt"/>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latin typeface="+mn-lt"/>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2123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mn-lt"/>
                <a:ea typeface="Calibri" panose="020F0502020204030204" pitchFamily="34" charset="0"/>
              </a:rPr>
              <a:t>Knowledge quiz: </a:t>
            </a:r>
            <a:r>
              <a:rPr lang="en-GB" sz="1000" dirty="0">
                <a:effectLst/>
                <a:latin typeface="+mn-lt"/>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latin typeface="+mn-lt"/>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2361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mn-lt"/>
                <a:ea typeface="Calibri" panose="020F0502020204030204" pitchFamily="34" charset="0"/>
              </a:rPr>
              <a:t>Knowledge quiz: </a:t>
            </a:r>
            <a:r>
              <a:rPr lang="en-GB" sz="1000" dirty="0">
                <a:effectLst/>
                <a:latin typeface="+mn-lt"/>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latin typeface="+mn-lt"/>
            </a:endParaRPr>
          </a:p>
          <a:p>
            <a:endParaRPr lang="en-GB" sz="1000" dirty="0">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7094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mn-lt"/>
                <a:ea typeface="Calibri" panose="020F0502020204030204" pitchFamily="34" charset="0"/>
              </a:rPr>
              <a:t>Knowledge quiz: </a:t>
            </a:r>
            <a:r>
              <a:rPr lang="en-GB" sz="1000" dirty="0">
                <a:effectLst/>
                <a:latin typeface="+mn-lt"/>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latin typeface="+mn-lt"/>
            </a:endParaRPr>
          </a:p>
          <a:p>
            <a:endParaRPr lang="en-GB" sz="10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2982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mn-lt"/>
                <a:ea typeface="Calibri" panose="020F0502020204030204" pitchFamily="34" charset="0"/>
              </a:rPr>
              <a:t>Knowledge quiz: </a:t>
            </a:r>
            <a:r>
              <a:rPr lang="en-GB" sz="1000" dirty="0">
                <a:effectLst/>
                <a:latin typeface="+mn-lt"/>
                <a:ea typeface="Calibri" panose="020F0502020204030204" pitchFamily="34" charset="0"/>
              </a:rPr>
              <a:t>Begin the lesson with the knowledge quiz. The knowledge quiz is a low-stakes way of assessing the knowledge retained from the previous lesson. Pupils answer the questions in the pupil workbooks and record their scores on the knowledge quiz scores page. Answers are included on the teaching slides.</a:t>
            </a:r>
            <a:endParaRPr lang="en-GB" sz="1000" dirty="0">
              <a:latin typeface="+mn-lt"/>
            </a:endParaRPr>
          </a:p>
          <a:p>
            <a:endParaRPr lang="en-GB" sz="100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1CE4C-860F-4362-8462-49E7E065E3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4154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Calibri" panose="020F0502020204030204" pitchFamily="34" charset="0"/>
                <a:cs typeface="Calibri" panose="020F0502020204030204" pitchFamily="34" charset="0"/>
              </a:rPr>
              <a:t>Introduction:</a:t>
            </a:r>
            <a:r>
              <a:rPr lang="en-GB" sz="1000" dirty="0">
                <a:effectLst/>
                <a:latin typeface="Calibri" panose="020F0502020204030204" pitchFamily="34" charset="0"/>
                <a:ea typeface="Calibri" panose="020F0502020204030204" pitchFamily="34" charset="0"/>
                <a:cs typeface="Calibri" panose="020F0502020204030204" pitchFamily="34" charset="0"/>
              </a:rPr>
              <a:t> Share the learning journey through the unit and the lesson question, key knowledge, and key vocabulary.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8F98699-4E82-445A-9775-FC1293C50A5A}" type="slidenum">
              <a:rPr lang="en-GB" smtClean="0"/>
              <a:t>8</a:t>
            </a:fld>
            <a:endParaRPr lang="en-GB"/>
          </a:p>
        </p:txBody>
      </p:sp>
    </p:spTree>
    <p:extLst>
      <p:ext uri="{BB962C8B-B14F-4D97-AF65-F5344CB8AC3E}">
        <p14:creationId xmlns:p14="http://schemas.microsoft.com/office/powerpoint/2010/main" val="22077112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Calibri" panose="020F0502020204030204" pitchFamily="34" charset="0"/>
                <a:cs typeface="Calibri" panose="020F0502020204030204" pitchFamily="34" charset="0"/>
              </a:rPr>
              <a:t>Introduction:</a:t>
            </a:r>
            <a:r>
              <a:rPr lang="en-GB" sz="1000" dirty="0">
                <a:effectLst/>
                <a:latin typeface="Calibri" panose="020F0502020204030204" pitchFamily="34" charset="0"/>
                <a:ea typeface="Calibri" panose="020F0502020204030204" pitchFamily="34" charset="0"/>
                <a:cs typeface="Calibri" panose="020F0502020204030204" pitchFamily="34" charset="0"/>
              </a:rPr>
              <a:t> Share the learning journey through the unit and the lesson question, key knowledge, and key vocabulary.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8F98699-4E82-445A-9775-FC1293C50A5A}" type="slidenum">
              <a:rPr lang="en-GB" smtClean="0"/>
              <a:t>9</a:t>
            </a:fld>
            <a:endParaRPr lang="en-GB"/>
          </a:p>
        </p:txBody>
      </p:sp>
    </p:spTree>
    <p:extLst>
      <p:ext uri="{BB962C8B-B14F-4D97-AF65-F5344CB8AC3E}">
        <p14:creationId xmlns:p14="http://schemas.microsoft.com/office/powerpoint/2010/main" val="1887685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Calibri" panose="020F0502020204030204" pitchFamily="34" charset="0"/>
                <a:cs typeface="Calibri" panose="020F0502020204030204" pitchFamily="34" charset="0"/>
              </a:rPr>
              <a:t>Talk task:</a:t>
            </a:r>
            <a:r>
              <a:rPr lang="en-GB" sz="1000" dirty="0">
                <a:effectLst/>
                <a:latin typeface="Calibri" panose="020F0502020204030204" pitchFamily="34" charset="0"/>
                <a:ea typeface="Calibri" panose="020F0502020204030204" pitchFamily="34" charset="0"/>
                <a:cs typeface="Calibri" panose="020F0502020204030204" pitchFamily="34" charset="0"/>
              </a:rPr>
              <a:t> Pupils look at the photos on the teaching slide and think about how the species have adapted to their cold environments: for example, some have blubber or thick fur.</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F0B4255C-BB84-415D-8C94-D2AF52D3A056}" type="slidenum">
              <a:rPr lang="en-GB" smtClean="0"/>
              <a:t>11</a:t>
            </a:fld>
            <a:endParaRPr lang="en-GB"/>
          </a:p>
        </p:txBody>
      </p:sp>
    </p:spTree>
    <p:extLst>
      <p:ext uri="{BB962C8B-B14F-4D97-AF65-F5344CB8AC3E}">
        <p14:creationId xmlns:p14="http://schemas.microsoft.com/office/powerpoint/2010/main" val="21562327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Talk task: </a:t>
            </a:r>
            <a:r>
              <a:rPr lang="en-GB" sz="1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Pupils answer the question about how the snowshoe hare has adapted to help it survive in its environment, using the images on the teaching slides.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8F98699-4E82-445A-9775-FC1293C50A5A}" type="slidenum">
              <a:rPr lang="en-GB" smtClean="0"/>
              <a:t>12</a:t>
            </a:fld>
            <a:endParaRPr lang="en-GB"/>
          </a:p>
        </p:txBody>
      </p:sp>
    </p:spTree>
    <p:extLst>
      <p:ext uri="{BB962C8B-B14F-4D97-AF65-F5344CB8AC3E}">
        <p14:creationId xmlns:p14="http://schemas.microsoft.com/office/powerpoint/2010/main" val="4167499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Write: </a:t>
            </a:r>
            <a:r>
              <a:rPr lang="en-GB" sz="1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Pupils answer questions in the pupil workbooks about how the tiger, common frog, and cactus have adapted to their environments.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38F98699-4E82-445A-9775-FC1293C50A5A}" type="slidenum">
              <a:rPr lang="en-GB" smtClean="0"/>
              <a:t>13</a:t>
            </a:fld>
            <a:endParaRPr lang="en-GB"/>
          </a:p>
        </p:txBody>
      </p:sp>
    </p:spTree>
    <p:extLst>
      <p:ext uri="{BB962C8B-B14F-4D97-AF65-F5344CB8AC3E}">
        <p14:creationId xmlns:p14="http://schemas.microsoft.com/office/powerpoint/2010/main" val="3002776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Times New Roman" panose="02020603050405020304" pitchFamily="18" charset="0"/>
                <a:cs typeface="Calibri" panose="020F0502020204030204" pitchFamily="34" charset="0"/>
              </a:rPr>
              <a:t>Write: </a:t>
            </a:r>
            <a:r>
              <a:rPr lang="en-GB" sz="1000" dirty="0">
                <a:effectLst/>
                <a:latin typeface="Calibri" panose="020F0502020204030204" pitchFamily="34" charset="0"/>
                <a:ea typeface="Times New Roman" panose="02020603050405020304" pitchFamily="18" charset="0"/>
                <a:cs typeface="Calibri" panose="020F0502020204030204" pitchFamily="34" charset="0"/>
              </a:rPr>
              <a:t>Pupils then research another organism and design a poster, labelling the organism’s features that help it to adapt to its environment.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8F98699-4E82-445A-9775-FC1293C50A5A}" type="slidenum">
              <a:rPr lang="en-GB" smtClean="0"/>
              <a:t>14</a:t>
            </a:fld>
            <a:endParaRPr lang="en-GB"/>
          </a:p>
        </p:txBody>
      </p:sp>
    </p:spTree>
    <p:extLst>
      <p:ext uri="{BB962C8B-B14F-4D97-AF65-F5344CB8AC3E}">
        <p14:creationId xmlns:p14="http://schemas.microsoft.com/office/powerpoint/2010/main" val="13007600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1" dirty="0">
                <a:effectLst/>
                <a:latin typeface="Calibri" panose="020F0502020204030204" pitchFamily="34" charset="0"/>
                <a:ea typeface="Times New Roman" panose="02020603050405020304" pitchFamily="18" charset="0"/>
              </a:rPr>
              <a:t>Learning review:</a:t>
            </a:r>
            <a:r>
              <a:rPr lang="en-GB" sz="1000" b="1" dirty="0">
                <a:effectLst/>
                <a:latin typeface="Calibri" panose="020F0502020204030204" pitchFamily="34" charset="0"/>
                <a:ea typeface="Calibri" panose="020F0502020204030204" pitchFamily="34" charset="0"/>
              </a:rPr>
              <a:t> </a:t>
            </a:r>
            <a:r>
              <a:rPr lang="en-GB" sz="1000" dirty="0">
                <a:effectLst/>
                <a:latin typeface="Calibri" panose="020F0502020204030204" pitchFamily="34" charset="0"/>
                <a:ea typeface="Calibri" panose="020F0502020204030204" pitchFamily="34" charset="0"/>
              </a:rPr>
              <a:t>Talk partners tell each other a response to the main lesson question: ‘Why do animals have adaptations?’. Add further review questions if you wish to. Urge pupils to use their key knowledge and vocabulary to answer the question. Pairs can try to improve one another’s understanding (peer assess). Take some examples of answers to discuss as a class. Use this as an assessment opportunity. Should you wish to, you might ask pupils to write a short independent response to the main lesson question. </a:t>
            </a:r>
            <a:endParaRPr lang="en-GB" sz="700" dirty="0"/>
          </a:p>
        </p:txBody>
      </p:sp>
      <p:sp>
        <p:nvSpPr>
          <p:cNvPr id="4" name="Slide Number Placeholder 3"/>
          <p:cNvSpPr>
            <a:spLocks noGrp="1"/>
          </p:cNvSpPr>
          <p:nvPr>
            <p:ph type="sldNum" sz="quarter" idx="5"/>
          </p:nvPr>
        </p:nvSpPr>
        <p:spPr/>
        <p:txBody>
          <a:bodyPr/>
          <a:lstStyle/>
          <a:p>
            <a:fld id="{38F98699-4E82-445A-9775-FC1293C50A5A}" type="slidenum">
              <a:rPr lang="en-GB" smtClean="0"/>
              <a:t>15</a:t>
            </a:fld>
            <a:endParaRPr lang="en-GB"/>
          </a:p>
        </p:txBody>
      </p:sp>
    </p:spTree>
    <p:extLst>
      <p:ext uri="{BB962C8B-B14F-4D97-AF65-F5344CB8AC3E}">
        <p14:creationId xmlns:p14="http://schemas.microsoft.com/office/powerpoint/2010/main" val="35248776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1" dirty="0">
                <a:effectLst/>
                <a:latin typeface="Calibri" panose="020F0502020204030204" pitchFamily="34" charset="0"/>
                <a:ea typeface="Times New Roman" panose="02020603050405020304" pitchFamily="18" charset="0"/>
              </a:rPr>
              <a:t>Exit questions:</a:t>
            </a:r>
            <a:r>
              <a:rPr lang="en-GB" sz="1000" b="1" dirty="0">
                <a:effectLst/>
                <a:latin typeface="Calibri" panose="020F0502020204030204" pitchFamily="34" charset="0"/>
                <a:ea typeface="Calibri" panose="020F0502020204030204" pitchFamily="34" charset="0"/>
              </a:rPr>
              <a:t> </a:t>
            </a:r>
            <a:r>
              <a:rPr lang="en-GB" sz="1000" dirty="0">
                <a:effectLst/>
                <a:latin typeface="Calibri" panose="020F0502020204030204" pitchFamily="34" charset="0"/>
                <a:ea typeface="Calibri" panose="020F0502020204030204" pitchFamily="34" charset="0"/>
              </a:rPr>
              <a:t>Ask pupils to answer the multiple-choice exit questions by holding up one, two, or three fingers to choose an answer. The exit questions can be found on the final teaching slides for this lesson.</a:t>
            </a:r>
            <a:endParaRPr lang="en-GB" sz="700" dirty="0"/>
          </a:p>
        </p:txBody>
      </p:sp>
      <p:sp>
        <p:nvSpPr>
          <p:cNvPr id="4" name="Slide Number Placeholder 3"/>
          <p:cNvSpPr>
            <a:spLocks noGrp="1"/>
          </p:cNvSpPr>
          <p:nvPr>
            <p:ph type="sldNum" sz="quarter" idx="5"/>
          </p:nvPr>
        </p:nvSpPr>
        <p:spPr/>
        <p:txBody>
          <a:bodyPr/>
          <a:lstStyle/>
          <a:p>
            <a:fld id="{38F98699-4E82-445A-9775-FC1293C50A5A}" type="slidenum">
              <a:rPr lang="en-GB" smtClean="0"/>
              <a:t>16</a:t>
            </a:fld>
            <a:endParaRPr lang="en-GB"/>
          </a:p>
        </p:txBody>
      </p:sp>
    </p:spTree>
    <p:extLst>
      <p:ext uri="{BB962C8B-B14F-4D97-AF65-F5344CB8AC3E}">
        <p14:creationId xmlns:p14="http://schemas.microsoft.com/office/powerpoint/2010/main" val="27514965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Times New Roman" panose="02020603050405020304" pitchFamily="18" charset="0"/>
              </a:rPr>
              <a:t>Exit questions:</a:t>
            </a:r>
            <a:r>
              <a:rPr lang="en-GB" sz="1000" b="1" dirty="0">
                <a:effectLst/>
                <a:latin typeface="Calibri" panose="020F0502020204030204" pitchFamily="34" charset="0"/>
                <a:ea typeface="Calibri" panose="020F0502020204030204" pitchFamily="34" charset="0"/>
              </a:rPr>
              <a:t> </a:t>
            </a:r>
            <a:r>
              <a:rPr lang="en-GB" sz="1000" dirty="0">
                <a:effectLst/>
                <a:latin typeface="Calibri" panose="020F0502020204030204" pitchFamily="34" charset="0"/>
                <a:ea typeface="Calibri" panose="020F0502020204030204" pitchFamily="34" charset="0"/>
              </a:rPr>
              <a:t>Ask pupils to answer the multiple-choice exit questions by holding up one, two, or three fingers to choose an answer. The exit questions can be found on the final teaching slides for this lesson.</a:t>
            </a:r>
            <a:endParaRPr lang="en-GB" sz="1000" dirty="0"/>
          </a:p>
          <a:p>
            <a:endParaRPr lang="en-GB" sz="1000" dirty="0"/>
          </a:p>
        </p:txBody>
      </p:sp>
      <p:sp>
        <p:nvSpPr>
          <p:cNvPr id="4" name="Slide Number Placeholder 3"/>
          <p:cNvSpPr>
            <a:spLocks noGrp="1"/>
          </p:cNvSpPr>
          <p:nvPr>
            <p:ph type="sldNum" sz="quarter" idx="5"/>
          </p:nvPr>
        </p:nvSpPr>
        <p:spPr/>
        <p:txBody>
          <a:bodyPr/>
          <a:lstStyle/>
          <a:p>
            <a:fld id="{38F98699-4E82-445A-9775-FC1293C50A5A}" type="slidenum">
              <a:rPr lang="en-GB" smtClean="0"/>
              <a:t>17</a:t>
            </a:fld>
            <a:endParaRPr lang="en-GB"/>
          </a:p>
        </p:txBody>
      </p:sp>
    </p:spTree>
    <p:extLst>
      <p:ext uri="{BB962C8B-B14F-4D97-AF65-F5344CB8AC3E}">
        <p14:creationId xmlns:p14="http://schemas.microsoft.com/office/powerpoint/2010/main" val="34693642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Times New Roman" panose="02020603050405020304" pitchFamily="18" charset="0"/>
              </a:rPr>
              <a:t>Exit questions:</a:t>
            </a:r>
            <a:r>
              <a:rPr lang="en-GB" sz="1000" b="1" dirty="0">
                <a:effectLst/>
                <a:latin typeface="Calibri" panose="020F0502020204030204" pitchFamily="34" charset="0"/>
                <a:ea typeface="Calibri" panose="020F0502020204030204" pitchFamily="34" charset="0"/>
              </a:rPr>
              <a:t> </a:t>
            </a:r>
            <a:r>
              <a:rPr lang="en-GB" sz="1000" dirty="0">
                <a:effectLst/>
                <a:latin typeface="Calibri" panose="020F0502020204030204" pitchFamily="34" charset="0"/>
                <a:ea typeface="Calibri" panose="020F0502020204030204" pitchFamily="34" charset="0"/>
              </a:rPr>
              <a:t>Ask pupils to answer the multiple-choice exit questions by holding up one, two, or three fingers to choose an answer. The exit questions can be found on the final teaching slides for this lesson.</a:t>
            </a:r>
            <a:endParaRPr lang="en-GB" sz="1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p>
        </p:txBody>
      </p:sp>
      <p:sp>
        <p:nvSpPr>
          <p:cNvPr id="4" name="Slide Number Placeholder 3"/>
          <p:cNvSpPr>
            <a:spLocks noGrp="1"/>
          </p:cNvSpPr>
          <p:nvPr>
            <p:ph type="sldNum" sz="quarter" idx="5"/>
          </p:nvPr>
        </p:nvSpPr>
        <p:spPr/>
        <p:txBody>
          <a:bodyPr/>
          <a:lstStyle/>
          <a:p>
            <a:fld id="{38F98699-4E82-445A-9775-FC1293C50A5A}" type="slidenum">
              <a:rPr lang="en-GB" smtClean="0"/>
              <a:t>18</a:t>
            </a:fld>
            <a:endParaRPr lang="en-GB"/>
          </a:p>
        </p:txBody>
      </p:sp>
    </p:spTree>
    <p:extLst>
      <p:ext uri="{BB962C8B-B14F-4D97-AF65-F5344CB8AC3E}">
        <p14:creationId xmlns:p14="http://schemas.microsoft.com/office/powerpoint/2010/main" val="16686797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effectLst/>
                <a:latin typeface="Calibri" panose="020F0502020204030204" pitchFamily="34" charset="0"/>
                <a:ea typeface="Times New Roman" panose="02020603050405020304" pitchFamily="18" charset="0"/>
              </a:rPr>
              <a:t>Exit questions:</a:t>
            </a:r>
            <a:r>
              <a:rPr lang="en-GB" sz="1000" b="1" dirty="0">
                <a:effectLst/>
                <a:latin typeface="Calibri" panose="020F0502020204030204" pitchFamily="34" charset="0"/>
                <a:ea typeface="Calibri" panose="020F0502020204030204" pitchFamily="34" charset="0"/>
              </a:rPr>
              <a:t> </a:t>
            </a:r>
            <a:r>
              <a:rPr lang="en-GB" sz="1000" dirty="0">
                <a:effectLst/>
                <a:latin typeface="Calibri" panose="020F0502020204030204" pitchFamily="34" charset="0"/>
                <a:ea typeface="Calibri" panose="020F0502020204030204" pitchFamily="34" charset="0"/>
              </a:rPr>
              <a:t>Ask pupils to answer the multiple-choice exit questions by holding up one, two, or three fingers to choose an answer. The exit questions can be found on the final teaching slides for this lesson.</a:t>
            </a:r>
            <a:endParaRPr lang="en-GB" sz="10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p>
        </p:txBody>
      </p:sp>
      <p:sp>
        <p:nvSpPr>
          <p:cNvPr id="4" name="Slide Number Placeholder 3"/>
          <p:cNvSpPr>
            <a:spLocks noGrp="1"/>
          </p:cNvSpPr>
          <p:nvPr>
            <p:ph type="sldNum" sz="quarter" idx="5"/>
          </p:nvPr>
        </p:nvSpPr>
        <p:spPr/>
        <p:txBody>
          <a:bodyPr/>
          <a:lstStyle/>
          <a:p>
            <a:fld id="{38F98699-4E82-445A-9775-FC1293C50A5A}" type="slidenum">
              <a:rPr lang="en-GB" smtClean="0"/>
              <a:t>19</a:t>
            </a:fld>
            <a:endParaRPr lang="en-GB"/>
          </a:p>
        </p:txBody>
      </p:sp>
    </p:spTree>
    <p:extLst>
      <p:ext uri="{BB962C8B-B14F-4D97-AF65-F5344CB8AC3E}">
        <p14:creationId xmlns:p14="http://schemas.microsoft.com/office/powerpoint/2010/main" val="12320899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Teaching Slide –Unit titl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48892FC-D2F6-BE4E-986F-EBBE063F6B11}"/>
              </a:ext>
            </a:extLst>
          </p:cNvPr>
          <p:cNvSpPr/>
          <p:nvPr userDrawn="1"/>
        </p:nvSpPr>
        <p:spPr>
          <a:xfrm>
            <a:off x="0" y="1607175"/>
            <a:ext cx="12192000" cy="4692026"/>
          </a:xfrm>
          <a:prstGeom prst="rect">
            <a:avLst/>
          </a:prstGeom>
          <a:solidFill>
            <a:srgbClr val="91BEE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Graphical user interface, text, application&#10;&#10;Description automatically generated">
            <a:extLst>
              <a:ext uri="{FF2B5EF4-FFF2-40B4-BE49-F238E27FC236}">
                <a16:creationId xmlns:a16="http://schemas.microsoft.com/office/drawing/2014/main" id="{28C2F60D-0B91-1747-A3D0-7A228405A6D2}"/>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40631" y="176621"/>
            <a:ext cx="3585411" cy="1183419"/>
          </a:xfrm>
          <a:prstGeom prst="rect">
            <a:avLst/>
          </a:prstGeom>
        </p:spPr>
      </p:pic>
      <p:sp>
        <p:nvSpPr>
          <p:cNvPr id="9" name="Round Single Corner of Rectangle 8">
            <a:extLst>
              <a:ext uri="{FF2B5EF4-FFF2-40B4-BE49-F238E27FC236}">
                <a16:creationId xmlns:a16="http://schemas.microsoft.com/office/drawing/2014/main" id="{2FBADD88-3C30-6B4D-B481-BE727BD598EA}"/>
              </a:ext>
            </a:extLst>
          </p:cNvPr>
          <p:cNvSpPr/>
          <p:nvPr userDrawn="1"/>
        </p:nvSpPr>
        <p:spPr>
          <a:xfrm>
            <a:off x="0" y="1607175"/>
            <a:ext cx="2105526" cy="4768225"/>
          </a:xfrm>
          <a:prstGeom prst="round1Rect">
            <a:avLst/>
          </a:prstGeom>
          <a:solidFill>
            <a:srgbClr val="4489C9"/>
          </a:solidFill>
          <a:ln>
            <a:noFill/>
          </a:ln>
          <a:effectLst>
            <a:outerShdw blurRad="152896" dist="242788" dir="5400000" sx="111265" sy="111265" algn="ctr" rotWithShape="0">
              <a:srgbClr val="000000">
                <a:alpha val="23016"/>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DDEA5F4-035B-0642-AD21-0612233B137C}"/>
              </a:ext>
            </a:extLst>
          </p:cNvPr>
          <p:cNvSpPr/>
          <p:nvPr userDrawn="1"/>
        </p:nvSpPr>
        <p:spPr>
          <a:xfrm>
            <a:off x="0" y="6156560"/>
            <a:ext cx="12192000" cy="701439"/>
          </a:xfrm>
          <a:prstGeom prst="rect">
            <a:avLst/>
          </a:prstGeom>
          <a:solidFill>
            <a:srgbClr val="0E2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E27118A-95ED-094B-8526-3DECFA73FC3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937311" y="6175863"/>
            <a:ext cx="2130243" cy="660784"/>
          </a:xfrm>
          <a:prstGeom prst="rect">
            <a:avLst/>
          </a:prstGeom>
        </p:spPr>
      </p:pic>
      <p:sp>
        <p:nvSpPr>
          <p:cNvPr id="12" name="Title 1">
            <a:extLst>
              <a:ext uri="{FF2B5EF4-FFF2-40B4-BE49-F238E27FC236}">
                <a16:creationId xmlns:a16="http://schemas.microsoft.com/office/drawing/2014/main" id="{9C7048BA-182E-7E42-A28A-2BE043B2F5F1}"/>
              </a:ext>
            </a:extLst>
          </p:cNvPr>
          <p:cNvSpPr txBox="1">
            <a:spLocks/>
          </p:cNvSpPr>
          <p:nvPr userDrawn="1"/>
        </p:nvSpPr>
        <p:spPr>
          <a:xfrm>
            <a:off x="2398021" y="1865693"/>
            <a:ext cx="8603353" cy="17766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Century Gothic" panose="020B0502020202020204" pitchFamily="34" charset="0"/>
                <a:cs typeface="Calibri Light"/>
              </a:rPr>
              <a:t>Unit 3: Evolution and inheritance</a:t>
            </a:r>
          </a:p>
          <a:p>
            <a:r>
              <a:rPr lang="en-GB" sz="3600" b="1" dirty="0">
                <a:latin typeface="Century Gothic" panose="020B0502020202020204" pitchFamily="34" charset="0"/>
              </a:rPr>
              <a:t>Lesson 5: Why do animals have adaptations?</a:t>
            </a:r>
          </a:p>
          <a:p>
            <a:endParaRPr lang="en-GB" sz="4000" dirty="0">
              <a:solidFill>
                <a:schemeClr val="bg1"/>
              </a:solidFill>
              <a:latin typeface="+mn-lt"/>
            </a:endParaRPr>
          </a:p>
        </p:txBody>
      </p:sp>
      <p:pic>
        <p:nvPicPr>
          <p:cNvPr id="13" name="Picture 12" descr="Icon&#10;&#10;Description automatically generated with medium confidence">
            <a:extLst>
              <a:ext uri="{FF2B5EF4-FFF2-40B4-BE49-F238E27FC236}">
                <a16:creationId xmlns:a16="http://schemas.microsoft.com/office/drawing/2014/main" id="{EB742C9E-FEA2-0A41-8F0D-4CB54C7DAD2E}"/>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360947" y="1937670"/>
            <a:ext cx="1383631" cy="1632687"/>
          </a:xfrm>
          <a:prstGeom prst="rect">
            <a:avLst/>
          </a:prstGeom>
        </p:spPr>
      </p:pic>
    </p:spTree>
    <p:extLst>
      <p:ext uri="{BB962C8B-B14F-4D97-AF65-F5344CB8AC3E}">
        <p14:creationId xmlns:p14="http://schemas.microsoft.com/office/powerpoint/2010/main" val="1340341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Teaching slide – Hook">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FB51550-420C-E848-ACA3-79433D8DDB20}"/>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8A9AA127-1D25-674E-B165-149D0F3E17D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flipH="1">
            <a:off x="6860695" y="2226248"/>
            <a:ext cx="2223097" cy="3668110"/>
          </a:xfrm>
          <a:prstGeom prst="rect">
            <a:avLst/>
          </a:prstGeom>
        </p:spPr>
      </p:pic>
      <p:sp>
        <p:nvSpPr>
          <p:cNvPr id="10" name="Speech Bubble: Rectangle with Corners Rounded 3">
            <a:extLst>
              <a:ext uri="{FF2B5EF4-FFF2-40B4-BE49-F238E27FC236}">
                <a16:creationId xmlns:a16="http://schemas.microsoft.com/office/drawing/2014/main" id="{03F572C3-8A08-D641-BF0E-FE47DCCD72A4}"/>
              </a:ext>
            </a:extLst>
          </p:cNvPr>
          <p:cNvSpPr/>
          <p:nvPr userDrawn="1"/>
        </p:nvSpPr>
        <p:spPr>
          <a:xfrm>
            <a:off x="804804" y="758602"/>
            <a:ext cx="4993043" cy="1957704"/>
          </a:xfrm>
          <a:prstGeom prst="wedgeRoundRectCallout">
            <a:avLst>
              <a:gd name="adj1" fmla="val 72919"/>
              <a:gd name="adj2" fmla="val 52433"/>
              <a:gd name="adj3" fmla="val 16667"/>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What do you already know about the human body? </a:t>
            </a:r>
          </a:p>
        </p:txBody>
      </p:sp>
      <p:pic>
        <p:nvPicPr>
          <p:cNvPr id="11" name="Picture 2" descr="https://ucd9c070b8de3062d5c935fcd15b.previews.dropboxusercontent.com/p/thumb/AA27dXAehfk4aGJeUVHlrbtLMS3wNT-hLGcvk4e4IDL_d9P9-9B5aX0mB76Wq7FWRPE0rKdeFSmd7Wrte4iP44VgbfX3QBQsu4PSkTvpmbdAm5R5QWAriesqv0G4fHweWk1aJ7riW_Fw75WHdkMWrb7cJDJWkKEoJfBjGIalIHwLkw30qeaBJ47Z3tvmz-ojV7Zc0X85wCPLRbsJMaK4wP0T7_0tcarYhO8orC6x4kIgHg0_oyCfmVI9wSmOOBOsZA7BBBQLq4lUcQ6hlf5fsReSACemOPfV0UeFE5Nkb4bamZWQ6B85UmINjmlU81s9M-UkSm9M3ZoTEFfArRz8__vgt4OK9h5kQdpvuJPeGmyiwA/p.png?fv_content=true&amp;size_mode=5">
            <a:extLst>
              <a:ext uri="{FF2B5EF4-FFF2-40B4-BE49-F238E27FC236}">
                <a16:creationId xmlns:a16="http://schemas.microsoft.com/office/drawing/2014/main" id="{449793AB-E436-5841-A5B1-E165EE6B72BD}"/>
              </a:ext>
            </a:extLst>
          </p:cNvPr>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1261179" y="5937520"/>
            <a:ext cx="753335" cy="753335"/>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72C5CFB1-0685-A34B-B37E-6F0B64B78F78}"/>
              </a:ext>
            </a:extLst>
          </p:cNvPr>
          <p:cNvSpPr txBox="1">
            <a:spLocks/>
          </p:cNvSpPr>
          <p:nvPr userDrawn="1"/>
        </p:nvSpPr>
        <p:spPr>
          <a:xfrm rot="5400000">
            <a:off x="10063891" y="1483529"/>
            <a:ext cx="2945160" cy="550581"/>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300" b="1" dirty="0">
                <a:solidFill>
                  <a:schemeClr val="bg1"/>
                </a:solidFill>
                <a:latin typeface="Century Gothic" panose="020B0502020202020204" pitchFamily="34" charset="0"/>
              </a:rPr>
              <a:t>Lesson 1: Hook</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937107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 Teaching slide – Text">
    <p:spTree>
      <p:nvGrpSpPr>
        <p:cNvPr id="1" name=""/>
        <p:cNvGrpSpPr/>
        <p:nvPr/>
      </p:nvGrpSpPr>
      <p:grpSpPr>
        <a:xfrm>
          <a:off x="0" y="0"/>
          <a:ext cx="0" cy="0"/>
          <a:chOff x="0" y="0"/>
          <a:chExt cx="0" cy="0"/>
        </a:xfrm>
      </p:grpSpPr>
      <p:sp>
        <p:nvSpPr>
          <p:cNvPr id="14" name="Rounded Rectangle 13">
            <a:extLst>
              <a:ext uri="{FF2B5EF4-FFF2-40B4-BE49-F238E27FC236}">
                <a16:creationId xmlns:a16="http://schemas.microsoft.com/office/drawing/2014/main" id="{D2A27F7A-17E5-6C4A-B2A5-A3F5D27DF62C}"/>
              </a:ext>
            </a:extLst>
          </p:cNvPr>
          <p:cNvSpPr/>
          <p:nvPr userDrawn="1"/>
        </p:nvSpPr>
        <p:spPr>
          <a:xfrm>
            <a:off x="622392" y="404602"/>
            <a:ext cx="7988208" cy="54352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374CA7E0-B1C7-B64B-A6CC-84CDED4CD9FF}"/>
              </a:ext>
            </a:extLst>
          </p:cNvPr>
          <p:cNvSpPr txBox="1"/>
          <p:nvPr userDrawn="1"/>
        </p:nvSpPr>
        <p:spPr>
          <a:xfrm>
            <a:off x="619433" y="397706"/>
            <a:ext cx="7905442" cy="523220"/>
          </a:xfrm>
          <a:prstGeom prst="rect">
            <a:avLst/>
          </a:prstGeom>
          <a:noFill/>
        </p:spPr>
        <p:txBody>
          <a:bodyPr wrap="square" rtlCol="0">
            <a:spAutoFit/>
          </a:bodyPr>
          <a:lstStyle/>
          <a:p>
            <a:r>
              <a:rPr lang="en-US" sz="2800" b="1" i="0" dirty="0">
                <a:solidFill>
                  <a:schemeClr val="bg1"/>
                </a:solidFill>
                <a:latin typeface="Century Gothic" panose="020B0502020202020204" pitchFamily="34" charset="0"/>
              </a:rPr>
              <a:t>What is inheritance?</a:t>
            </a:r>
          </a:p>
        </p:txBody>
      </p:sp>
      <p:sp>
        <p:nvSpPr>
          <p:cNvPr id="7" name="Rectangle 6">
            <a:extLst>
              <a:ext uri="{FF2B5EF4-FFF2-40B4-BE49-F238E27FC236}">
                <a16:creationId xmlns:a16="http://schemas.microsoft.com/office/drawing/2014/main" id="{FF893EA5-FA67-B54C-ADFB-14B37525560A}"/>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1F8B0543-3BDF-1447-A5D2-7E16534B2D8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298265" y="5965186"/>
            <a:ext cx="726086" cy="726086"/>
          </a:xfrm>
          <a:prstGeom prst="rect">
            <a:avLst/>
          </a:prstGeom>
        </p:spPr>
      </p:pic>
      <p:sp>
        <p:nvSpPr>
          <p:cNvPr id="17" name="Content Placeholder 2">
            <a:extLst>
              <a:ext uri="{FF2B5EF4-FFF2-40B4-BE49-F238E27FC236}">
                <a16:creationId xmlns:a16="http://schemas.microsoft.com/office/drawing/2014/main" id="{403F3C30-8455-7042-AAA6-90CA0757DBBD}"/>
              </a:ext>
            </a:extLst>
          </p:cNvPr>
          <p:cNvSpPr txBox="1">
            <a:spLocks/>
          </p:cNvSpPr>
          <p:nvPr userDrawn="1"/>
        </p:nvSpPr>
        <p:spPr>
          <a:xfrm rot="5400000">
            <a:off x="10060510" y="1493154"/>
            <a:ext cx="2963496" cy="546657"/>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300" b="1" dirty="0">
                <a:solidFill>
                  <a:schemeClr val="bg1"/>
                </a:solidFill>
                <a:latin typeface="Century Gothic" panose="020B0502020202020204" pitchFamily="34" charset="0"/>
              </a:rPr>
              <a:t>Lesson 3: Read</a:t>
            </a: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3749134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 Teaching Slide – Talk tas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CD3CEE9-E16A-E549-8051-7D096344651E}"/>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3">
            <a:extLst>
              <a:ext uri="{FF2B5EF4-FFF2-40B4-BE49-F238E27FC236}">
                <a16:creationId xmlns:a16="http://schemas.microsoft.com/office/drawing/2014/main" id="{F1D6EFB5-8C66-EF4D-BF38-BFB180702739}"/>
              </a:ext>
            </a:extLst>
          </p:cNvPr>
          <p:cNvSpPr txBox="1">
            <a:spLocks/>
          </p:cNvSpPr>
          <p:nvPr userDrawn="1"/>
        </p:nvSpPr>
        <p:spPr>
          <a:xfrm rot="5400000">
            <a:off x="9435407" y="2162746"/>
            <a:ext cx="4303392"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5: Talk task</a:t>
            </a:r>
          </a:p>
        </p:txBody>
      </p:sp>
      <p:pic>
        <p:nvPicPr>
          <p:cNvPr id="19" name="Picture 18">
            <a:extLst>
              <a:ext uri="{FF2B5EF4-FFF2-40B4-BE49-F238E27FC236}">
                <a16:creationId xmlns:a16="http://schemas.microsoft.com/office/drawing/2014/main" id="{CFF3B626-AB55-3A49-BDDB-6414BC6D1A7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261180" y="5943600"/>
            <a:ext cx="737248" cy="716277"/>
          </a:xfrm>
          <a:prstGeom prst="rect">
            <a:avLst/>
          </a:prstGeom>
        </p:spPr>
      </p:pic>
    </p:spTree>
    <p:extLst>
      <p:ext uri="{BB962C8B-B14F-4D97-AF65-F5344CB8AC3E}">
        <p14:creationId xmlns:p14="http://schemas.microsoft.com/office/powerpoint/2010/main" val="13747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 Teaching slide – Key Knowledge and Key Vocabulary">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48F9075E-332E-5449-8F84-F786FF65F3A0}"/>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3">
            <a:extLst>
              <a:ext uri="{FF2B5EF4-FFF2-40B4-BE49-F238E27FC236}">
                <a16:creationId xmlns:a16="http://schemas.microsoft.com/office/drawing/2014/main" id="{D6398644-B0FA-1646-A8CC-EF94E869AA31}"/>
              </a:ext>
            </a:extLst>
          </p:cNvPr>
          <p:cNvSpPr txBox="1">
            <a:spLocks/>
          </p:cNvSpPr>
          <p:nvPr userDrawn="1"/>
        </p:nvSpPr>
        <p:spPr>
          <a:xfrm rot="5400000">
            <a:off x="8967867" y="2594105"/>
            <a:ext cx="5218594"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5: Key knowledge</a:t>
            </a:r>
          </a:p>
        </p:txBody>
      </p:sp>
      <p:pic>
        <p:nvPicPr>
          <p:cNvPr id="6" name="Picture 5" descr="A picture containing text, blue&#10;&#10;Description automatically generated">
            <a:extLst>
              <a:ext uri="{FF2B5EF4-FFF2-40B4-BE49-F238E27FC236}">
                <a16:creationId xmlns:a16="http://schemas.microsoft.com/office/drawing/2014/main" id="{770A8909-C218-1669-F59E-DC0B766771B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273359" y="5943600"/>
            <a:ext cx="716277" cy="716277"/>
          </a:xfrm>
          <a:prstGeom prst="rect">
            <a:avLst/>
          </a:prstGeom>
        </p:spPr>
      </p:pic>
    </p:spTree>
    <p:extLst>
      <p:ext uri="{BB962C8B-B14F-4D97-AF65-F5344CB8AC3E}">
        <p14:creationId xmlns:p14="http://schemas.microsoft.com/office/powerpoint/2010/main" val="3850431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 Teaching slide – Science Inv">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9EC0CB4-9FF1-A346-AE46-D3C62A045A58}"/>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F66F5565-E84E-6648-ABD5-4752A8AF17B3}"/>
              </a:ext>
            </a:extLst>
          </p:cNvPr>
          <p:cNvSpPr>
            <a:spLocks noGrp="1"/>
          </p:cNvSpPr>
          <p:nvPr>
            <p:ph type="title" idx="4294967295"/>
          </p:nvPr>
        </p:nvSpPr>
        <p:spPr>
          <a:xfrm>
            <a:off x="2904505" y="1453106"/>
            <a:ext cx="7323304" cy="597026"/>
          </a:xfrm>
          <a:solidFill>
            <a:schemeClr val="accent1">
              <a:lumMod val="20000"/>
              <a:lumOff val="80000"/>
            </a:schemeClr>
          </a:solidFill>
          <a:ln w="28575">
            <a:solidFill>
              <a:schemeClr val="accent1"/>
            </a:solidFill>
          </a:ln>
        </p:spPr>
        <p:txBody>
          <a:bodyPr>
            <a:normAutofit/>
          </a:bodyPr>
          <a:lstStyle>
            <a:lvl1pPr>
              <a:defRPr lang="en-GB" b="0" smtClean="0">
                <a:effectLst/>
              </a:defRPr>
            </a:lvl1pPr>
          </a:lstStyle>
          <a:p>
            <a:endParaRPr lang="en-GB" sz="2000" dirty="0">
              <a:effectLst/>
              <a:latin typeface="Century Gothic Pro" panose="020B0502020202020204" pitchFamily="34" charset="0"/>
            </a:endParaRPr>
          </a:p>
        </p:txBody>
      </p:sp>
      <p:sp>
        <p:nvSpPr>
          <p:cNvPr id="10" name="Text Placeholder 3">
            <a:extLst>
              <a:ext uri="{FF2B5EF4-FFF2-40B4-BE49-F238E27FC236}">
                <a16:creationId xmlns:a16="http://schemas.microsoft.com/office/drawing/2014/main" id="{066F5173-C1F9-B848-928E-94B1B9DA71F9}"/>
              </a:ext>
            </a:extLst>
          </p:cNvPr>
          <p:cNvSpPr txBox="1">
            <a:spLocks/>
          </p:cNvSpPr>
          <p:nvPr userDrawn="1"/>
        </p:nvSpPr>
        <p:spPr>
          <a:xfrm rot="5400000">
            <a:off x="9447485" y="2153734"/>
            <a:ext cx="4303392"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2: Investigation </a:t>
            </a:r>
          </a:p>
        </p:txBody>
      </p:sp>
      <p:pic>
        <p:nvPicPr>
          <p:cNvPr id="23" name="Picture 22" descr="Icon&#10;&#10;Description automatically generated">
            <a:extLst>
              <a:ext uri="{FF2B5EF4-FFF2-40B4-BE49-F238E27FC236}">
                <a16:creationId xmlns:a16="http://schemas.microsoft.com/office/drawing/2014/main" id="{4C48D14D-8F77-2649-A3BD-F6911F2A343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231029" y="5897105"/>
            <a:ext cx="750658" cy="750658"/>
          </a:xfrm>
          <a:prstGeom prst="rect">
            <a:avLst/>
          </a:prstGeom>
        </p:spPr>
      </p:pic>
      <p:sp>
        <p:nvSpPr>
          <p:cNvPr id="29" name="Rounded Rectangle 13">
            <a:extLst>
              <a:ext uri="{FF2B5EF4-FFF2-40B4-BE49-F238E27FC236}">
                <a16:creationId xmlns:a16="http://schemas.microsoft.com/office/drawing/2014/main" id="{1ECDE514-EE36-2748-8FA8-E29150B0A1E2}"/>
              </a:ext>
            </a:extLst>
          </p:cNvPr>
          <p:cNvSpPr/>
          <p:nvPr userDrawn="1"/>
        </p:nvSpPr>
        <p:spPr>
          <a:xfrm>
            <a:off x="622393" y="414583"/>
            <a:ext cx="3236685"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0" dirty="0">
                <a:solidFill>
                  <a:schemeClr val="bg1"/>
                </a:solidFill>
                <a:latin typeface="Century Gothic" panose="020B0502020202020204" pitchFamily="34" charset="0"/>
              </a:rPr>
              <a:t>Let’s investigate!</a:t>
            </a:r>
          </a:p>
        </p:txBody>
      </p:sp>
    </p:spTree>
    <p:extLst>
      <p:ext uri="{BB962C8B-B14F-4D97-AF65-F5344CB8AC3E}">
        <p14:creationId xmlns:p14="http://schemas.microsoft.com/office/powerpoint/2010/main" val="4076155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 Teaching slide –Knowledge Quiz">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2F0C35B-91D9-234B-9A4B-4591A4401A6D}"/>
              </a:ext>
            </a:extLst>
          </p:cNvPr>
          <p:cNvSpPr/>
          <p:nvPr userDrawn="1"/>
        </p:nvSpPr>
        <p:spPr>
          <a:xfrm>
            <a:off x="0" y="0"/>
            <a:ext cx="11040533" cy="6858000"/>
          </a:xfrm>
          <a:prstGeom prst="rect">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6">
            <a:extLst>
              <a:ext uri="{FF2B5EF4-FFF2-40B4-BE49-F238E27FC236}">
                <a16:creationId xmlns:a16="http://schemas.microsoft.com/office/drawing/2014/main" id="{7A06A205-2C72-FA4B-B03D-12478D816863}"/>
              </a:ext>
            </a:extLst>
          </p:cNvPr>
          <p:cNvSpPr/>
          <p:nvPr userDrawn="1"/>
        </p:nvSpPr>
        <p:spPr>
          <a:xfrm>
            <a:off x="509233" y="394440"/>
            <a:ext cx="9998618" cy="5874624"/>
          </a:xfrm>
          <a:prstGeom prst="roundRect">
            <a:avLst>
              <a:gd name="adj" fmla="val 255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14E65A-AAF4-0B4F-A064-BF303416E3DE}"/>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3">
            <a:extLst>
              <a:ext uri="{FF2B5EF4-FFF2-40B4-BE49-F238E27FC236}">
                <a16:creationId xmlns:a16="http://schemas.microsoft.com/office/drawing/2014/main" id="{09BCA6B5-A8E4-344B-A6B2-097703F4B57F}"/>
              </a:ext>
            </a:extLst>
          </p:cNvPr>
          <p:cNvSpPr txBox="1">
            <a:spLocks/>
          </p:cNvSpPr>
          <p:nvPr userDrawn="1"/>
        </p:nvSpPr>
        <p:spPr>
          <a:xfrm rot="5400000">
            <a:off x="9084259" y="2507602"/>
            <a:ext cx="5005687"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5: Knowledge quiz</a:t>
            </a:r>
          </a:p>
        </p:txBody>
      </p:sp>
      <p:pic>
        <p:nvPicPr>
          <p:cNvPr id="10" name="Picture 9">
            <a:extLst>
              <a:ext uri="{FF2B5EF4-FFF2-40B4-BE49-F238E27FC236}">
                <a16:creationId xmlns:a16="http://schemas.microsoft.com/office/drawing/2014/main" id="{79C51D47-13AF-DB4F-8AF9-6926199F552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239949" y="5909119"/>
            <a:ext cx="771800" cy="771800"/>
          </a:xfrm>
          <a:prstGeom prst="rect">
            <a:avLst/>
          </a:prstGeom>
        </p:spPr>
      </p:pic>
    </p:spTree>
    <p:extLst>
      <p:ext uri="{BB962C8B-B14F-4D97-AF65-F5344CB8AC3E}">
        <p14:creationId xmlns:p14="http://schemas.microsoft.com/office/powerpoint/2010/main" val="32034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 Teaching slide Existing Knowledg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3DD5365-B758-7C4A-8DEC-F5884FD4BF72}"/>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ntent Placeholder 2">
            <a:extLst>
              <a:ext uri="{FF2B5EF4-FFF2-40B4-BE49-F238E27FC236}">
                <a16:creationId xmlns:a16="http://schemas.microsoft.com/office/drawing/2014/main" id="{6F2357C1-E90C-6344-A2AD-498C0DBCE1D5}"/>
              </a:ext>
            </a:extLst>
          </p:cNvPr>
          <p:cNvSpPr txBox="1">
            <a:spLocks/>
          </p:cNvSpPr>
          <p:nvPr userDrawn="1"/>
        </p:nvSpPr>
        <p:spPr>
          <a:xfrm rot="5400000">
            <a:off x="8880675" y="2686641"/>
            <a:ext cx="5391893" cy="5466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dirty="0">
                <a:solidFill>
                  <a:schemeClr val="bg1"/>
                </a:solidFill>
                <a:latin typeface="Century Gothic" panose="020B0502020202020204" pitchFamily="34" charset="0"/>
              </a:rPr>
              <a:t>Lesson 1: Existing Knowledge</a:t>
            </a:r>
          </a:p>
          <a:p>
            <a:pPr marL="0" indent="0">
              <a:buFont typeface="Arial" panose="020B0604020202020204" pitchFamily="34" charset="0"/>
              <a:buNone/>
            </a:pPr>
            <a:endParaRPr lang="en-GB" dirty="0"/>
          </a:p>
        </p:txBody>
      </p:sp>
      <p:pic>
        <p:nvPicPr>
          <p:cNvPr id="17" name="Picture 2" descr="https://uc32ebd1b59f81fa59fe2040a55c.previews.dropboxusercontent.com/p/thumb/AA2-3Wpvsbgl-9HTHsUAADvo-9AMzIGBCKjNaoTK0-tDQflm3b3W6cH_DFZd3Oxa-ALylreYAwZPyF1Z1xLwS2C_Y88TFNfYbyCI2q-Qtpn6onmIVVgENzh41hWw0D7wMwhP4cQAYda48gWPbme2BKXvSZ2eLe_TBgBekkT7xA7yN21OCZFX6YL0hrLS0S4pN8d0zq0tUBEkf5XXdQkjIN0KZsj7FmN3i-_oNzxa_sm14WWxdrboP4kzpYDD4YU8DGdQ7flCTtmQFAEi-xfgKcujHVROFi5OrVNygQ83z14KYOvUdVXN9GCKbvME9KneCJD32A6eJwHCURAfkbHfMMPb-39tdiag9ykn6uLzzXemDA/p.png?fv_content=true&amp;size_mode=5">
            <a:extLst>
              <a:ext uri="{FF2B5EF4-FFF2-40B4-BE49-F238E27FC236}">
                <a16:creationId xmlns:a16="http://schemas.microsoft.com/office/drawing/2014/main" id="{21BD7AB1-8472-AC4A-9D7D-698E1DCD7F65}"/>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1190722" y="5907416"/>
            <a:ext cx="771800" cy="7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33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 Teaching slide _ Learning journ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5DD5137-ABF0-924E-ADA6-840000BB6E18}"/>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525D3875-8D35-5F4F-8841-9C5EFB276326}"/>
              </a:ext>
            </a:extLst>
          </p:cNvPr>
          <p:cNvSpPr txBox="1">
            <a:spLocks/>
          </p:cNvSpPr>
          <p:nvPr userDrawn="1"/>
        </p:nvSpPr>
        <p:spPr>
          <a:xfrm rot="5400000">
            <a:off x="8998416" y="2622546"/>
            <a:ext cx="5235574"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i="0" dirty="0">
                <a:solidFill>
                  <a:schemeClr val="bg1"/>
                </a:solidFill>
                <a:latin typeface="Century Gothic" panose="020B0502020202020204" pitchFamily="34" charset="0"/>
              </a:rPr>
              <a:t>Learning journey</a:t>
            </a:r>
          </a:p>
        </p:txBody>
      </p:sp>
      <p:pic>
        <p:nvPicPr>
          <p:cNvPr id="34" name="Picture 2" descr="https://uc32ebd1b59f81fa59fe2040a55c.previews.dropboxusercontent.com/p/thumb/AA2-3Wpvsbgl-9HTHsUAADvo-9AMzIGBCKjNaoTK0-tDQflm3b3W6cH_DFZd3Oxa-ALylreYAwZPyF1Z1xLwS2C_Y88TFNfYbyCI2q-Qtpn6onmIVVgENzh41hWw0D7wMwhP4cQAYda48gWPbme2BKXvSZ2eLe_TBgBekkT7xA7yN21OCZFX6YL0hrLS0S4pN8d0zq0tUBEkf5XXdQkjIN0KZsj7FmN3i-_oNzxa_sm14WWxdrboP4kzpYDD4YU8DGdQ7flCTtmQFAEi-xfgKcujHVROFi5OrVNygQ83z14KYOvUdVXN9GCKbvME9KneCJD32A6eJwHCURAfkbHfMMPb-39tdiag9ykn6uLzzXemDA/p.png?fv_content=true&amp;size_mode=5">
            <a:extLst>
              <a:ext uri="{FF2B5EF4-FFF2-40B4-BE49-F238E27FC236}">
                <a16:creationId xmlns:a16="http://schemas.microsoft.com/office/drawing/2014/main" id="{B6A98A99-A6CB-38E4-750F-0A8A805DA270}"/>
              </a:ext>
            </a:extLst>
          </p:cNvPr>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11190722" y="5907416"/>
            <a:ext cx="771800" cy="7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731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 Teaching slide – Learning review">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8BDCD9-E52F-8E43-A4F4-6081C5572A5C}"/>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3">
            <a:extLst>
              <a:ext uri="{FF2B5EF4-FFF2-40B4-BE49-F238E27FC236}">
                <a16:creationId xmlns:a16="http://schemas.microsoft.com/office/drawing/2014/main" id="{23F479C3-A883-E24E-8825-CA8458E7E35D}"/>
              </a:ext>
            </a:extLst>
          </p:cNvPr>
          <p:cNvSpPr txBox="1">
            <a:spLocks/>
          </p:cNvSpPr>
          <p:nvPr userDrawn="1"/>
        </p:nvSpPr>
        <p:spPr>
          <a:xfrm rot="5400000">
            <a:off x="9046354" y="2551067"/>
            <a:ext cx="5092615"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5: Learning review  </a:t>
            </a:r>
          </a:p>
        </p:txBody>
      </p:sp>
      <p:pic>
        <p:nvPicPr>
          <p:cNvPr id="10" name="Picture 9">
            <a:extLst>
              <a:ext uri="{FF2B5EF4-FFF2-40B4-BE49-F238E27FC236}">
                <a16:creationId xmlns:a16="http://schemas.microsoft.com/office/drawing/2014/main" id="{7018B563-086F-7F42-BF0B-29ABD14EA68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11245781" y="5929648"/>
            <a:ext cx="771800" cy="771800"/>
          </a:xfrm>
          <a:prstGeom prst="rect">
            <a:avLst/>
          </a:prstGeom>
        </p:spPr>
      </p:pic>
    </p:spTree>
    <p:extLst>
      <p:ext uri="{BB962C8B-B14F-4D97-AF65-F5344CB8AC3E}">
        <p14:creationId xmlns:p14="http://schemas.microsoft.com/office/powerpoint/2010/main" val="3505646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 Teaching slides – writing question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308B59F-3986-5B48-A266-A73927FFB52F}"/>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 Placeholder 3">
            <a:extLst>
              <a:ext uri="{FF2B5EF4-FFF2-40B4-BE49-F238E27FC236}">
                <a16:creationId xmlns:a16="http://schemas.microsoft.com/office/drawing/2014/main" id="{DB1F6EBC-F9FC-C944-B528-EB90B0DEB668}"/>
              </a:ext>
            </a:extLst>
          </p:cNvPr>
          <p:cNvSpPr txBox="1">
            <a:spLocks/>
          </p:cNvSpPr>
          <p:nvPr userDrawn="1"/>
        </p:nvSpPr>
        <p:spPr>
          <a:xfrm rot="5400000">
            <a:off x="9426941" y="2148706"/>
            <a:ext cx="4303392"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5: Write</a:t>
            </a:r>
          </a:p>
        </p:txBody>
      </p:sp>
    </p:spTree>
    <p:extLst>
      <p:ext uri="{BB962C8B-B14F-4D97-AF65-F5344CB8AC3E}">
        <p14:creationId xmlns:p14="http://schemas.microsoft.com/office/powerpoint/2010/main" val="42425523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 Teaching slide – Science case study NEW">
    <p:spTree>
      <p:nvGrpSpPr>
        <p:cNvPr id="1" name=""/>
        <p:cNvGrpSpPr/>
        <p:nvPr/>
      </p:nvGrpSpPr>
      <p:grpSpPr>
        <a:xfrm>
          <a:off x="0" y="0"/>
          <a:ext cx="0" cy="0"/>
          <a:chOff x="0" y="0"/>
          <a:chExt cx="0" cy="0"/>
        </a:xfrm>
      </p:grpSpPr>
      <p:sp>
        <p:nvSpPr>
          <p:cNvPr id="22" name="Content Placeholder 2">
            <a:extLst>
              <a:ext uri="{FF2B5EF4-FFF2-40B4-BE49-F238E27FC236}">
                <a16:creationId xmlns:a16="http://schemas.microsoft.com/office/drawing/2014/main" id="{48B1D420-0745-7141-A342-57B2E5988E25}"/>
              </a:ext>
            </a:extLst>
          </p:cNvPr>
          <p:cNvSpPr>
            <a:spLocks noGrp="1"/>
          </p:cNvSpPr>
          <p:nvPr>
            <p:ph idx="4294967295" hasCustomPrompt="1"/>
          </p:nvPr>
        </p:nvSpPr>
        <p:spPr>
          <a:xfrm>
            <a:off x="622394" y="1115486"/>
            <a:ext cx="6762548" cy="3890640"/>
          </a:xfrm>
          <a:solidFill>
            <a:schemeClr val="accent1">
              <a:lumMod val="20000"/>
              <a:lumOff val="80000"/>
            </a:schemeClr>
          </a:solidFill>
          <a:ln w="19050">
            <a:solidFill>
              <a:schemeClr val="accent1"/>
            </a:solidFill>
          </a:ln>
        </p:spPr>
        <p:txBody>
          <a:bodyPr>
            <a:normAutofit/>
          </a:bodyPr>
          <a:lstStyle>
            <a:lvl2pPr>
              <a:lnSpc>
                <a:spcPct val="200000"/>
              </a:lnSpc>
              <a:defRPr/>
            </a:lvl2pPr>
          </a:lstStyle>
          <a:p>
            <a:pPr marL="0" indent="0">
              <a:buNone/>
            </a:pPr>
            <a:r>
              <a:rPr lang="en-GB" sz="2000" dirty="0">
                <a:latin typeface="Century Gothic" panose="020B0502020202020204" pitchFamily="34" charset="0"/>
              </a:rPr>
              <a:t>A heart attack is a serious medical emergency where the blood supply to or from the heart is suddenly blocked, usually caused by a blood clot. This causes serious damage to the heart muscle. A blood clot in an artery, carrying blood away from the heart, can cause the valves in the heart to be under too much pressure, which causes a heart attack. </a:t>
            </a:r>
          </a:p>
          <a:p>
            <a:pPr marL="0" indent="0">
              <a:spcAft>
                <a:spcPts val="1800"/>
              </a:spcAft>
              <a:buNone/>
            </a:pPr>
            <a:r>
              <a:rPr lang="en-GB" sz="2000" dirty="0">
                <a:latin typeface="Century Gothic" panose="020B0502020202020204" pitchFamily="34" charset="0"/>
              </a:rPr>
              <a:t>In some cases, the only way to save the person’s life is with heart bypass surgery. This involves taking a blood vessel from another part of the body and making another path for the blood to flow around the clot. Imagine driving up to a traffic jam and a sat-nav re-routing you around it. </a:t>
            </a:r>
          </a:p>
        </p:txBody>
      </p:sp>
      <p:sp>
        <p:nvSpPr>
          <p:cNvPr id="7" name="Rectangle 6">
            <a:extLst>
              <a:ext uri="{FF2B5EF4-FFF2-40B4-BE49-F238E27FC236}">
                <a16:creationId xmlns:a16="http://schemas.microsoft.com/office/drawing/2014/main" id="{A308B59F-3986-5B48-A266-A73927FFB52F}"/>
              </a:ext>
            </a:extLst>
          </p:cNvPr>
          <p:cNvSpPr/>
          <p:nvPr userDrawn="1"/>
        </p:nvSpPr>
        <p:spPr>
          <a:xfrm>
            <a:off x="11040533" y="0"/>
            <a:ext cx="1151467" cy="6858000"/>
          </a:xfrm>
          <a:prstGeom prst="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3">
            <a:extLst>
              <a:ext uri="{FF2B5EF4-FFF2-40B4-BE49-F238E27FC236}">
                <a16:creationId xmlns:a16="http://schemas.microsoft.com/office/drawing/2014/main" id="{DB1F6EBC-F9FC-C944-B528-EB90B0DEB668}"/>
              </a:ext>
            </a:extLst>
          </p:cNvPr>
          <p:cNvSpPr txBox="1">
            <a:spLocks/>
          </p:cNvSpPr>
          <p:nvPr userDrawn="1"/>
        </p:nvSpPr>
        <p:spPr>
          <a:xfrm rot="5400000">
            <a:off x="8880572" y="2654427"/>
            <a:ext cx="5318640" cy="5461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solidFill>
                  <a:schemeClr val="bg1"/>
                </a:solidFill>
                <a:latin typeface="Century Gothic" panose="020B0502020202020204" pitchFamily="34" charset="0"/>
              </a:rPr>
              <a:t>Lesson 1: Science case study </a:t>
            </a:r>
          </a:p>
        </p:txBody>
      </p:sp>
      <p:cxnSp>
        <p:nvCxnSpPr>
          <p:cNvPr id="13" name="Straight Connector 12">
            <a:extLst>
              <a:ext uri="{FF2B5EF4-FFF2-40B4-BE49-F238E27FC236}">
                <a16:creationId xmlns:a16="http://schemas.microsoft.com/office/drawing/2014/main" id="{5C738204-78B8-FC48-A123-446EAD462B9A}"/>
              </a:ext>
            </a:extLst>
          </p:cNvPr>
          <p:cNvCxnSpPr>
            <a:cxnSpLocks/>
          </p:cNvCxnSpPr>
          <p:nvPr userDrawn="1"/>
        </p:nvCxnSpPr>
        <p:spPr>
          <a:xfrm>
            <a:off x="821410" y="6146307"/>
            <a:ext cx="7749153"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9B9F7A8-7D5F-E94F-9C51-7DDCF032D238}"/>
              </a:ext>
            </a:extLst>
          </p:cNvPr>
          <p:cNvCxnSpPr>
            <a:cxnSpLocks/>
          </p:cNvCxnSpPr>
          <p:nvPr userDrawn="1"/>
        </p:nvCxnSpPr>
        <p:spPr>
          <a:xfrm>
            <a:off x="5703376" y="5702869"/>
            <a:ext cx="2882685" cy="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pic>
        <p:nvPicPr>
          <p:cNvPr id="23" name="Picture 22" descr="A picture containing text, transport, watercraft, boat&#10;&#10;Description automatically generated">
            <a:extLst>
              <a:ext uri="{FF2B5EF4-FFF2-40B4-BE49-F238E27FC236}">
                <a16:creationId xmlns:a16="http://schemas.microsoft.com/office/drawing/2014/main" id="{66E8C68A-1DB9-8B44-875D-A3438218650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7850616" y="1179539"/>
            <a:ext cx="2515650" cy="3680855"/>
          </a:xfrm>
          <a:prstGeom prst="rect">
            <a:avLst/>
          </a:prstGeom>
        </p:spPr>
      </p:pic>
      <p:pic>
        <p:nvPicPr>
          <p:cNvPr id="24" name="Picture 23" descr="A picture containing text, sign&#10;&#10;Description automatically generated">
            <a:extLst>
              <a:ext uri="{FF2B5EF4-FFF2-40B4-BE49-F238E27FC236}">
                <a16:creationId xmlns:a16="http://schemas.microsoft.com/office/drawing/2014/main" id="{03389078-8B78-B24A-A6F3-9E21E38D12B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259239" y="5937540"/>
            <a:ext cx="702439" cy="702439"/>
          </a:xfrm>
          <a:prstGeom prst="rect">
            <a:avLst/>
          </a:prstGeom>
        </p:spPr>
      </p:pic>
      <p:sp>
        <p:nvSpPr>
          <p:cNvPr id="26" name="Rounded Rectangle 25">
            <a:extLst>
              <a:ext uri="{FF2B5EF4-FFF2-40B4-BE49-F238E27FC236}">
                <a16:creationId xmlns:a16="http://schemas.microsoft.com/office/drawing/2014/main" id="{8153FA54-DE53-2C44-BA4C-36ACA2FB8840}"/>
              </a:ext>
            </a:extLst>
          </p:cNvPr>
          <p:cNvSpPr/>
          <p:nvPr userDrawn="1"/>
        </p:nvSpPr>
        <p:spPr>
          <a:xfrm>
            <a:off x="7766398" y="1109372"/>
            <a:ext cx="2764700" cy="3884985"/>
          </a:xfrm>
          <a:prstGeom prst="roundRect">
            <a:avLst>
              <a:gd name="adj" fmla="val 6122"/>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ounded Rectangle 26">
            <a:extLst>
              <a:ext uri="{FF2B5EF4-FFF2-40B4-BE49-F238E27FC236}">
                <a16:creationId xmlns:a16="http://schemas.microsoft.com/office/drawing/2014/main" id="{DFF9B9CB-810A-564E-8B80-008140202F41}"/>
              </a:ext>
            </a:extLst>
          </p:cNvPr>
          <p:cNvSpPr/>
          <p:nvPr userDrawn="1"/>
        </p:nvSpPr>
        <p:spPr>
          <a:xfrm>
            <a:off x="622394" y="5216575"/>
            <a:ext cx="8092631" cy="1184418"/>
          </a:xfrm>
          <a:prstGeom prst="roundRect">
            <a:avLst>
              <a:gd name="adj" fmla="val 6122"/>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bicycle, furniture, seat, chair&#10;&#10;Description automatically generated">
            <a:extLst>
              <a:ext uri="{FF2B5EF4-FFF2-40B4-BE49-F238E27FC236}">
                <a16:creationId xmlns:a16="http://schemas.microsoft.com/office/drawing/2014/main" id="{0E7181CA-8DD1-0C41-A0F7-4154F7515F90}"/>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flipH="1">
            <a:off x="8658985" y="5184178"/>
            <a:ext cx="2319770" cy="1703319"/>
          </a:xfrm>
          <a:prstGeom prst="rect">
            <a:avLst/>
          </a:prstGeom>
        </p:spPr>
      </p:pic>
      <p:sp>
        <p:nvSpPr>
          <p:cNvPr id="16" name="Rounded Rectangle 13">
            <a:extLst>
              <a:ext uri="{FF2B5EF4-FFF2-40B4-BE49-F238E27FC236}">
                <a16:creationId xmlns:a16="http://schemas.microsoft.com/office/drawing/2014/main" id="{61DA05D1-59BC-4660-9EA3-C601BB53D6DD}"/>
              </a:ext>
            </a:extLst>
          </p:cNvPr>
          <p:cNvSpPr/>
          <p:nvPr userDrawn="1"/>
        </p:nvSpPr>
        <p:spPr>
          <a:xfrm>
            <a:off x="622393" y="417023"/>
            <a:ext cx="4414556"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0" dirty="0">
                <a:solidFill>
                  <a:schemeClr val="bg1"/>
                </a:solidFill>
                <a:latin typeface="Century Gothic" panose="020B0502020202020204" pitchFamily="34" charset="0"/>
              </a:rPr>
              <a:t>What is a heart attack?</a:t>
            </a:r>
          </a:p>
        </p:txBody>
      </p:sp>
      <p:sp>
        <p:nvSpPr>
          <p:cNvPr id="25" name="TextBox 24">
            <a:extLst>
              <a:ext uri="{FF2B5EF4-FFF2-40B4-BE49-F238E27FC236}">
                <a16:creationId xmlns:a16="http://schemas.microsoft.com/office/drawing/2014/main" id="{63657689-8FEE-8B49-882F-698C0A9213AB}"/>
              </a:ext>
            </a:extLst>
          </p:cNvPr>
          <p:cNvSpPr txBox="1"/>
          <p:nvPr userDrawn="1"/>
        </p:nvSpPr>
        <p:spPr>
          <a:xfrm>
            <a:off x="699017" y="5439452"/>
            <a:ext cx="6098582" cy="369332"/>
          </a:xfrm>
          <a:prstGeom prst="rect">
            <a:avLst/>
          </a:prstGeom>
          <a:noFill/>
        </p:spPr>
        <p:txBody>
          <a:bodyPr wrap="square">
            <a:spAutoFit/>
          </a:bodyPr>
          <a:lstStyle/>
          <a:p>
            <a:pPr marL="0" indent="0">
              <a:buNone/>
            </a:pPr>
            <a:r>
              <a:rPr lang="en-GB" sz="1800" dirty="0">
                <a:latin typeface="Century Gothic" panose="020B0502020202020204" pitchFamily="34" charset="0"/>
              </a:rPr>
              <a:t>Why might someone need a heart bypass?</a:t>
            </a:r>
          </a:p>
        </p:txBody>
      </p:sp>
    </p:spTree>
    <p:extLst>
      <p:ext uri="{BB962C8B-B14F-4D97-AF65-F5344CB8AC3E}">
        <p14:creationId xmlns:p14="http://schemas.microsoft.com/office/powerpoint/2010/main" val="12410415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073784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5ABFE-E5A0-9443-9BF9-C7F19C416E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3420D87A-D7AE-E74E-A042-31C6D0A92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87E93AF2-D0EC-4747-92F2-A4C3F2C733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669B3A-ED4C-2B44-A929-9AC5D0C43CAF}" type="datetimeFigureOut">
              <a:rPr lang="en-US" smtClean="0"/>
              <a:t>1/24/25</a:t>
            </a:fld>
            <a:endParaRPr lang="en-US"/>
          </a:p>
        </p:txBody>
      </p:sp>
      <p:sp>
        <p:nvSpPr>
          <p:cNvPr id="5" name="Footer Placeholder 4">
            <a:extLst>
              <a:ext uri="{FF2B5EF4-FFF2-40B4-BE49-F238E27FC236}">
                <a16:creationId xmlns:a16="http://schemas.microsoft.com/office/drawing/2014/main" id="{0BC50DE1-FD38-0C4D-9092-812209EE13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65B1BAA-82F5-F646-8A4E-7C7547E4CC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FA8A39-C0E1-4B40-B253-82752E3ABAF6}" type="slidenum">
              <a:rPr lang="en-US" smtClean="0"/>
              <a:t>‹#›</a:t>
            </a:fld>
            <a:endParaRPr lang="en-US"/>
          </a:p>
        </p:txBody>
      </p:sp>
    </p:spTree>
    <p:extLst>
      <p:ext uri="{BB962C8B-B14F-4D97-AF65-F5344CB8AC3E}">
        <p14:creationId xmlns:p14="http://schemas.microsoft.com/office/powerpoint/2010/main" val="11433067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marL="0" algn="l" defTabSz="914400" rtl="0" eaLnBrk="1" latinLnBrk="0" hangingPunct="1">
        <a:lnSpc>
          <a:spcPct val="90000"/>
        </a:lnSpc>
        <a:spcBef>
          <a:spcPct val="0"/>
        </a:spcBef>
        <a:buNone/>
        <a:defRPr lang="en-US" sz="2800" b="1" kern="1200" dirty="0">
          <a:solidFill>
            <a:srgbClr val="4489C9"/>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000" kern="1200" dirty="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microsoft.com/office/2007/relationships/hdphoto" Target="../media/hdphoto1.wdp"/><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34.jpe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oy, doll&#10;&#10;Description automatically generated">
            <a:extLst>
              <a:ext uri="{FF2B5EF4-FFF2-40B4-BE49-F238E27FC236}">
                <a16:creationId xmlns:a16="http://schemas.microsoft.com/office/drawing/2014/main" id="{9671FF39-F04B-B3DE-7B4B-093128ED75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55225" y="1727475"/>
            <a:ext cx="3533312" cy="4917463"/>
          </a:xfrm>
          <a:prstGeom prst="rect">
            <a:avLst/>
          </a:prstGeom>
        </p:spPr>
      </p:pic>
      <p:sp>
        <p:nvSpPr>
          <p:cNvPr id="2" name="TextBox 1">
            <a:extLst>
              <a:ext uri="{FF2B5EF4-FFF2-40B4-BE49-F238E27FC236}">
                <a16:creationId xmlns:a16="http://schemas.microsoft.com/office/drawing/2014/main" id="{E992753C-413B-21A1-3FA3-7707158B2975}"/>
              </a:ext>
            </a:extLst>
          </p:cNvPr>
          <p:cNvSpPr txBox="1"/>
          <p:nvPr/>
        </p:nvSpPr>
        <p:spPr>
          <a:xfrm>
            <a:off x="141709" y="6427251"/>
            <a:ext cx="3658394" cy="230832"/>
          </a:xfrm>
          <a:prstGeom prst="rect">
            <a:avLst/>
          </a:prstGeom>
          <a:noFill/>
        </p:spPr>
        <p:txBody>
          <a:bodyPr wrap="square" rtlCol="0">
            <a:spAutoFit/>
          </a:bodyPr>
          <a:lstStyle/>
          <a:p>
            <a:r>
              <a:rPr lang="en-GB" sz="900" dirty="0">
                <a:solidFill>
                  <a:schemeClr val="bg1"/>
                </a:solidFill>
                <a:effectLst/>
                <a:latin typeface="Arial" panose="020B0604020202020204" pitchFamily="34" charset="0"/>
                <a:ea typeface="Calibri" panose="020F0502020204030204" pitchFamily="34" charset="0"/>
              </a:rPr>
              <a:t>Copyright © </a:t>
            </a:r>
            <a:r>
              <a:rPr lang="en-GB" sz="900" dirty="0" err="1">
                <a:solidFill>
                  <a:schemeClr val="bg1"/>
                </a:solidFill>
                <a:effectLst/>
                <a:latin typeface="Arial" panose="020B0604020202020204" pitchFamily="34" charset="0"/>
                <a:ea typeface="Calibri" panose="020F0502020204030204" pitchFamily="34" charset="0"/>
              </a:rPr>
              <a:t>ArkCurriculum</a:t>
            </a:r>
            <a:r>
              <a:rPr lang="en-GB" sz="900" dirty="0">
                <a:solidFill>
                  <a:schemeClr val="bg1"/>
                </a:solidFill>
                <a:effectLst/>
                <a:latin typeface="Arial" panose="020B0604020202020204" pitchFamily="34" charset="0"/>
                <a:ea typeface="Calibri" panose="020F0502020204030204" pitchFamily="34" charset="0"/>
              </a:rPr>
              <a:t>+ 2022</a:t>
            </a:r>
            <a:r>
              <a:rPr lang="en-GB" sz="900" dirty="0">
                <a:solidFill>
                  <a:schemeClr val="bg1"/>
                </a:solidFill>
                <a:effectLst/>
              </a:rPr>
              <a:t> </a:t>
            </a:r>
            <a:endParaRPr lang="en-US" sz="900" dirty="0">
              <a:solidFill>
                <a:schemeClr val="bg1"/>
              </a:solidFill>
            </a:endParaRPr>
          </a:p>
        </p:txBody>
      </p:sp>
    </p:spTree>
    <p:extLst>
      <p:ext uri="{BB962C8B-B14F-4D97-AF65-F5344CB8AC3E}">
        <p14:creationId xmlns:p14="http://schemas.microsoft.com/office/powerpoint/2010/main" val="3445546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4">
            <a:extLst>
              <a:ext uri="{FF2B5EF4-FFF2-40B4-BE49-F238E27FC236}">
                <a16:creationId xmlns:a16="http://schemas.microsoft.com/office/drawing/2014/main" id="{53014C64-0F4A-43F3-B0D7-07FC15501CB9}"/>
              </a:ext>
            </a:extLst>
          </p:cNvPr>
          <p:cNvSpPr/>
          <p:nvPr/>
        </p:nvSpPr>
        <p:spPr>
          <a:xfrm>
            <a:off x="917813" y="2036495"/>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17813" y="1459823"/>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1</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traits or appearance of a living thing?</a:t>
            </a:r>
          </a:p>
        </p:txBody>
      </p:sp>
      <p:sp>
        <p:nvSpPr>
          <p:cNvPr id="22" name="Content Placeholder 2">
            <a:extLst>
              <a:ext uri="{FF2B5EF4-FFF2-40B4-BE49-F238E27FC236}">
                <a16:creationId xmlns:a16="http://schemas.microsoft.com/office/drawing/2014/main" id="{F2214540-A8BD-4BDC-B9F5-0C80584D2B3E}"/>
              </a:ext>
            </a:extLst>
          </p:cNvPr>
          <p:cNvSpPr txBox="1">
            <a:spLocks/>
          </p:cNvSpPr>
          <p:nvPr/>
        </p:nvSpPr>
        <p:spPr>
          <a:xfrm>
            <a:off x="917813" y="2830208"/>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2</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passing on of characteristics to young?</a:t>
            </a:r>
          </a:p>
        </p:txBody>
      </p:sp>
      <p:sp>
        <p:nvSpPr>
          <p:cNvPr id="23" name="Rounded Rectangle 14">
            <a:extLst>
              <a:ext uri="{FF2B5EF4-FFF2-40B4-BE49-F238E27FC236}">
                <a16:creationId xmlns:a16="http://schemas.microsoft.com/office/drawing/2014/main" id="{E1C81EA6-243B-40AC-98F3-9E45D1C11C22}"/>
              </a:ext>
            </a:extLst>
          </p:cNvPr>
          <p:cNvSpPr/>
          <p:nvPr/>
        </p:nvSpPr>
        <p:spPr>
          <a:xfrm>
            <a:off x="6951350" y="2036495"/>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4" name="Rounded Rectangle 14">
            <a:extLst>
              <a:ext uri="{FF2B5EF4-FFF2-40B4-BE49-F238E27FC236}">
                <a16:creationId xmlns:a16="http://schemas.microsoft.com/office/drawing/2014/main" id="{94C419A0-C059-4CC7-8CF7-97DBC5275E61}"/>
              </a:ext>
            </a:extLst>
          </p:cNvPr>
          <p:cNvSpPr/>
          <p:nvPr/>
        </p:nvSpPr>
        <p:spPr>
          <a:xfrm>
            <a:off x="2819325" y="2037080"/>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5" name="Rounded Rectangle 14">
            <a:extLst>
              <a:ext uri="{FF2B5EF4-FFF2-40B4-BE49-F238E27FC236}">
                <a16:creationId xmlns:a16="http://schemas.microsoft.com/office/drawing/2014/main" id="{71C248EE-89DA-47CF-9808-D17370AA3C14}"/>
              </a:ext>
            </a:extLst>
          </p:cNvPr>
          <p:cNvSpPr/>
          <p:nvPr/>
        </p:nvSpPr>
        <p:spPr>
          <a:xfrm>
            <a:off x="5140583" y="2036495"/>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5"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sp>
        <p:nvSpPr>
          <p:cNvPr id="19" name="Rounded Rectangle 14">
            <a:extLst>
              <a:ext uri="{FF2B5EF4-FFF2-40B4-BE49-F238E27FC236}">
                <a16:creationId xmlns:a16="http://schemas.microsoft.com/office/drawing/2014/main" id="{BD1C4DF7-0740-34C0-9C4E-147A45A63D53}"/>
              </a:ext>
            </a:extLst>
          </p:cNvPr>
          <p:cNvSpPr/>
          <p:nvPr/>
        </p:nvSpPr>
        <p:spPr>
          <a:xfrm>
            <a:off x="917813" y="3423215"/>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6" name="Rounded Rectangle 14">
            <a:extLst>
              <a:ext uri="{FF2B5EF4-FFF2-40B4-BE49-F238E27FC236}">
                <a16:creationId xmlns:a16="http://schemas.microsoft.com/office/drawing/2014/main" id="{C893E339-6377-738F-7795-0698A0BDE062}"/>
              </a:ext>
            </a:extLst>
          </p:cNvPr>
          <p:cNvSpPr/>
          <p:nvPr/>
        </p:nvSpPr>
        <p:spPr>
          <a:xfrm>
            <a:off x="6951350" y="3423215"/>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7" name="Rounded Rectangle 14">
            <a:extLst>
              <a:ext uri="{FF2B5EF4-FFF2-40B4-BE49-F238E27FC236}">
                <a16:creationId xmlns:a16="http://schemas.microsoft.com/office/drawing/2014/main" id="{145AAD27-E303-188A-3AD6-87CA8E77D956}"/>
              </a:ext>
            </a:extLst>
          </p:cNvPr>
          <p:cNvSpPr/>
          <p:nvPr/>
        </p:nvSpPr>
        <p:spPr>
          <a:xfrm>
            <a:off x="2819325" y="3423800"/>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8" name="Rounded Rectangle 14">
            <a:extLst>
              <a:ext uri="{FF2B5EF4-FFF2-40B4-BE49-F238E27FC236}">
                <a16:creationId xmlns:a16="http://schemas.microsoft.com/office/drawing/2014/main" id="{1B439E85-9DB4-6685-5D7D-26F0D7C0C010}"/>
              </a:ext>
            </a:extLst>
          </p:cNvPr>
          <p:cNvSpPr/>
          <p:nvPr/>
        </p:nvSpPr>
        <p:spPr>
          <a:xfrm>
            <a:off x="5140583" y="3423215"/>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6" name="Picture 5" descr="A picture containing toy, doll, vector graphics&#10;&#10;Description automatically generated">
            <a:extLst>
              <a:ext uri="{FF2B5EF4-FFF2-40B4-BE49-F238E27FC236}">
                <a16:creationId xmlns:a16="http://schemas.microsoft.com/office/drawing/2014/main" id="{6EFEF101-45B4-8122-EA39-5B2EE01905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02747" y="2629248"/>
            <a:ext cx="2483994" cy="4000597"/>
          </a:xfrm>
          <a:prstGeom prst="rect">
            <a:avLst/>
          </a:prstGeom>
        </p:spPr>
      </p:pic>
      <p:sp>
        <p:nvSpPr>
          <p:cNvPr id="2" name="TextBox 1">
            <a:extLst>
              <a:ext uri="{FF2B5EF4-FFF2-40B4-BE49-F238E27FC236}">
                <a16:creationId xmlns:a16="http://schemas.microsoft.com/office/drawing/2014/main" id="{7C189D1D-CC75-6CEA-F244-2F05744982CE}"/>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29515036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08623" y="1468000"/>
            <a:ext cx="8445540" cy="10208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of these is a word for the young created when living things reproduce?</a:t>
            </a:r>
          </a:p>
        </p:txBody>
      </p:sp>
      <p:sp>
        <p:nvSpPr>
          <p:cNvPr id="22" name="Content Placeholder 2">
            <a:extLst>
              <a:ext uri="{FF2B5EF4-FFF2-40B4-BE49-F238E27FC236}">
                <a16:creationId xmlns:a16="http://schemas.microsoft.com/office/drawing/2014/main" id="{F2214540-A8BD-4BDC-B9F5-0C80584D2B3E}"/>
              </a:ext>
            </a:extLst>
          </p:cNvPr>
          <p:cNvSpPr txBox="1">
            <a:spLocks/>
          </p:cNvSpPr>
          <p:nvPr/>
        </p:nvSpPr>
        <p:spPr>
          <a:xfrm>
            <a:off x="908622" y="3158358"/>
            <a:ext cx="8445540" cy="7832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4</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planned combination of two living </a:t>
            </a:r>
            <a:b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b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things to create a new living thing with a specific purpose?</a:t>
            </a:r>
          </a:p>
        </p:txBody>
      </p:sp>
      <p:sp>
        <p:nvSpPr>
          <p:cNvPr id="19"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sp>
        <p:nvSpPr>
          <p:cNvPr id="26" name="Rounded Rectangle 14">
            <a:extLst>
              <a:ext uri="{FF2B5EF4-FFF2-40B4-BE49-F238E27FC236}">
                <a16:creationId xmlns:a16="http://schemas.microsoft.com/office/drawing/2014/main" id="{05FEA599-1AA6-D4E4-582A-CB684FE91436}"/>
              </a:ext>
            </a:extLst>
          </p:cNvPr>
          <p:cNvSpPr/>
          <p:nvPr/>
        </p:nvSpPr>
        <p:spPr>
          <a:xfrm>
            <a:off x="908623" y="2383470"/>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7" name="Rounded Rectangle 14">
            <a:extLst>
              <a:ext uri="{FF2B5EF4-FFF2-40B4-BE49-F238E27FC236}">
                <a16:creationId xmlns:a16="http://schemas.microsoft.com/office/drawing/2014/main" id="{113CBBC5-A21E-347B-CFE5-DD744B26618C}"/>
              </a:ext>
            </a:extLst>
          </p:cNvPr>
          <p:cNvSpPr/>
          <p:nvPr/>
        </p:nvSpPr>
        <p:spPr>
          <a:xfrm>
            <a:off x="6942160" y="2383470"/>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8" name="Rounded Rectangle 14">
            <a:extLst>
              <a:ext uri="{FF2B5EF4-FFF2-40B4-BE49-F238E27FC236}">
                <a16:creationId xmlns:a16="http://schemas.microsoft.com/office/drawing/2014/main" id="{9A51C051-9480-5170-250C-BEEC7C10DA6E}"/>
              </a:ext>
            </a:extLst>
          </p:cNvPr>
          <p:cNvSpPr/>
          <p:nvPr/>
        </p:nvSpPr>
        <p:spPr>
          <a:xfrm>
            <a:off x="2810135" y="2384055"/>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9" name="Rounded Rectangle 14">
            <a:extLst>
              <a:ext uri="{FF2B5EF4-FFF2-40B4-BE49-F238E27FC236}">
                <a16:creationId xmlns:a16="http://schemas.microsoft.com/office/drawing/2014/main" id="{86AC9A9F-8C7B-A413-AA43-660F28CEF544}"/>
              </a:ext>
            </a:extLst>
          </p:cNvPr>
          <p:cNvSpPr/>
          <p:nvPr/>
        </p:nvSpPr>
        <p:spPr>
          <a:xfrm>
            <a:off x="5131393" y="2383470"/>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0" name="Rounded Rectangle 14">
            <a:extLst>
              <a:ext uri="{FF2B5EF4-FFF2-40B4-BE49-F238E27FC236}">
                <a16:creationId xmlns:a16="http://schemas.microsoft.com/office/drawing/2014/main" id="{22D1A594-997C-6F52-DCBE-65D23DB2BC7B}"/>
              </a:ext>
            </a:extLst>
          </p:cNvPr>
          <p:cNvSpPr/>
          <p:nvPr/>
        </p:nvSpPr>
        <p:spPr>
          <a:xfrm>
            <a:off x="908622" y="4070608"/>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1" name="Rounded Rectangle 14">
            <a:extLst>
              <a:ext uri="{FF2B5EF4-FFF2-40B4-BE49-F238E27FC236}">
                <a16:creationId xmlns:a16="http://schemas.microsoft.com/office/drawing/2014/main" id="{8DB3AAD9-AC29-EB4F-5092-054FC85706C7}"/>
              </a:ext>
            </a:extLst>
          </p:cNvPr>
          <p:cNvSpPr/>
          <p:nvPr/>
        </p:nvSpPr>
        <p:spPr>
          <a:xfrm>
            <a:off x="6942159" y="4070608"/>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2" name="Rounded Rectangle 14">
            <a:extLst>
              <a:ext uri="{FF2B5EF4-FFF2-40B4-BE49-F238E27FC236}">
                <a16:creationId xmlns:a16="http://schemas.microsoft.com/office/drawing/2014/main" id="{FF1341B3-0D57-A564-5D2C-DEE54B45A628}"/>
              </a:ext>
            </a:extLst>
          </p:cNvPr>
          <p:cNvSpPr/>
          <p:nvPr/>
        </p:nvSpPr>
        <p:spPr>
          <a:xfrm>
            <a:off x="2810134" y="4071193"/>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3" name="Rounded Rectangle 14">
            <a:extLst>
              <a:ext uri="{FF2B5EF4-FFF2-40B4-BE49-F238E27FC236}">
                <a16:creationId xmlns:a16="http://schemas.microsoft.com/office/drawing/2014/main" id="{EA109ED3-AC96-E8F5-A552-F2DE83421A8A}"/>
              </a:ext>
            </a:extLst>
          </p:cNvPr>
          <p:cNvSpPr/>
          <p:nvPr/>
        </p:nvSpPr>
        <p:spPr>
          <a:xfrm>
            <a:off x="5131392" y="4070608"/>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6" name="Picture 5" descr="A person wearing a garment&#10;&#10;Description automatically generated with low confidence">
            <a:extLst>
              <a:ext uri="{FF2B5EF4-FFF2-40B4-BE49-F238E27FC236}">
                <a16:creationId xmlns:a16="http://schemas.microsoft.com/office/drawing/2014/main" id="{5B5AACA8-E2D0-D1D5-FA06-223F2FC889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01954" y="3483459"/>
            <a:ext cx="2199180" cy="3294620"/>
          </a:xfrm>
          <a:prstGeom prst="rect">
            <a:avLst/>
          </a:prstGeom>
        </p:spPr>
      </p:pic>
      <p:sp>
        <p:nvSpPr>
          <p:cNvPr id="2" name="TextBox 1">
            <a:extLst>
              <a:ext uri="{FF2B5EF4-FFF2-40B4-BE49-F238E27FC236}">
                <a16:creationId xmlns:a16="http://schemas.microsoft.com/office/drawing/2014/main" id="{FB71F595-4163-2800-7983-F1B931C23561}"/>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1505040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4">
            <a:extLst>
              <a:ext uri="{FF2B5EF4-FFF2-40B4-BE49-F238E27FC236}">
                <a16:creationId xmlns:a16="http://schemas.microsoft.com/office/drawing/2014/main" id="{53014C64-0F4A-43F3-B0D7-07FC15501CB9}"/>
              </a:ext>
            </a:extLst>
          </p:cNvPr>
          <p:cNvSpPr/>
          <p:nvPr/>
        </p:nvSpPr>
        <p:spPr>
          <a:xfrm>
            <a:off x="962689" y="2180448"/>
            <a:ext cx="715191" cy="414326"/>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yes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56328" y="1535837"/>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5</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Do offspring look identical to their parents?</a:t>
            </a:r>
          </a:p>
        </p:txBody>
      </p:sp>
      <p:sp>
        <p:nvSpPr>
          <p:cNvPr id="24" name="Rounded Rectangle 14">
            <a:extLst>
              <a:ext uri="{FF2B5EF4-FFF2-40B4-BE49-F238E27FC236}">
                <a16:creationId xmlns:a16="http://schemas.microsoft.com/office/drawing/2014/main" id="{94C419A0-C059-4CC7-8CF7-97DBC5275E61}"/>
              </a:ext>
            </a:extLst>
          </p:cNvPr>
          <p:cNvSpPr/>
          <p:nvPr/>
        </p:nvSpPr>
        <p:spPr>
          <a:xfrm>
            <a:off x="1919948" y="2180448"/>
            <a:ext cx="592433" cy="414326"/>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no</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8"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pic>
        <p:nvPicPr>
          <p:cNvPr id="6" name="Picture 5" descr="A picture containing toy, doll&#10;&#10;Description automatically generated">
            <a:extLst>
              <a:ext uri="{FF2B5EF4-FFF2-40B4-BE49-F238E27FC236}">
                <a16:creationId xmlns:a16="http://schemas.microsoft.com/office/drawing/2014/main" id="{95296884-A336-D5D8-6397-37AA486415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73864" y="1571345"/>
            <a:ext cx="3747553" cy="5215631"/>
          </a:xfrm>
          <a:prstGeom prst="rect">
            <a:avLst/>
          </a:prstGeom>
        </p:spPr>
      </p:pic>
      <p:sp>
        <p:nvSpPr>
          <p:cNvPr id="2" name="TextBox 1">
            <a:extLst>
              <a:ext uri="{FF2B5EF4-FFF2-40B4-BE49-F238E27FC236}">
                <a16:creationId xmlns:a16="http://schemas.microsoft.com/office/drawing/2014/main" id="{DDBB1B29-27B7-3DF4-8C8C-FB69FF228109}"/>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3301944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4">
            <a:extLst>
              <a:ext uri="{FF2B5EF4-FFF2-40B4-BE49-F238E27FC236}">
                <a16:creationId xmlns:a16="http://schemas.microsoft.com/office/drawing/2014/main" id="{53014C64-0F4A-43F3-B0D7-07FC15501CB9}"/>
              </a:ext>
            </a:extLst>
          </p:cNvPr>
          <p:cNvSpPr/>
          <p:nvPr/>
        </p:nvSpPr>
        <p:spPr>
          <a:xfrm>
            <a:off x="917813" y="2036495"/>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17813" y="1459823"/>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1</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traits or appearance of a living thing?</a:t>
            </a:r>
          </a:p>
        </p:txBody>
      </p:sp>
      <p:sp>
        <p:nvSpPr>
          <p:cNvPr id="22" name="Content Placeholder 2">
            <a:extLst>
              <a:ext uri="{FF2B5EF4-FFF2-40B4-BE49-F238E27FC236}">
                <a16:creationId xmlns:a16="http://schemas.microsoft.com/office/drawing/2014/main" id="{F2214540-A8BD-4BDC-B9F5-0C80584D2B3E}"/>
              </a:ext>
            </a:extLst>
          </p:cNvPr>
          <p:cNvSpPr txBox="1">
            <a:spLocks/>
          </p:cNvSpPr>
          <p:nvPr/>
        </p:nvSpPr>
        <p:spPr>
          <a:xfrm>
            <a:off x="917813" y="2830208"/>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2</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passing on of characteristics to young?</a:t>
            </a:r>
          </a:p>
        </p:txBody>
      </p:sp>
      <p:sp>
        <p:nvSpPr>
          <p:cNvPr id="23" name="Rounded Rectangle 14">
            <a:extLst>
              <a:ext uri="{FF2B5EF4-FFF2-40B4-BE49-F238E27FC236}">
                <a16:creationId xmlns:a16="http://schemas.microsoft.com/office/drawing/2014/main" id="{E1C81EA6-243B-40AC-98F3-9E45D1C11C22}"/>
              </a:ext>
            </a:extLst>
          </p:cNvPr>
          <p:cNvSpPr/>
          <p:nvPr/>
        </p:nvSpPr>
        <p:spPr>
          <a:xfrm>
            <a:off x="6951350" y="2036495"/>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4" name="Rounded Rectangle 14">
            <a:extLst>
              <a:ext uri="{FF2B5EF4-FFF2-40B4-BE49-F238E27FC236}">
                <a16:creationId xmlns:a16="http://schemas.microsoft.com/office/drawing/2014/main" id="{94C419A0-C059-4CC7-8CF7-97DBC5275E61}"/>
              </a:ext>
            </a:extLst>
          </p:cNvPr>
          <p:cNvSpPr/>
          <p:nvPr/>
        </p:nvSpPr>
        <p:spPr>
          <a:xfrm>
            <a:off x="2819325" y="2037080"/>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5" name="Rounded Rectangle 14">
            <a:extLst>
              <a:ext uri="{FF2B5EF4-FFF2-40B4-BE49-F238E27FC236}">
                <a16:creationId xmlns:a16="http://schemas.microsoft.com/office/drawing/2014/main" id="{71C248EE-89DA-47CF-9808-D17370AA3C14}"/>
              </a:ext>
            </a:extLst>
          </p:cNvPr>
          <p:cNvSpPr/>
          <p:nvPr/>
        </p:nvSpPr>
        <p:spPr>
          <a:xfrm>
            <a:off x="5140583" y="2036495"/>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15"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sp>
        <p:nvSpPr>
          <p:cNvPr id="19" name="Rounded Rectangle 14">
            <a:extLst>
              <a:ext uri="{FF2B5EF4-FFF2-40B4-BE49-F238E27FC236}">
                <a16:creationId xmlns:a16="http://schemas.microsoft.com/office/drawing/2014/main" id="{BD1C4DF7-0740-34C0-9C4E-147A45A63D53}"/>
              </a:ext>
            </a:extLst>
          </p:cNvPr>
          <p:cNvSpPr/>
          <p:nvPr/>
        </p:nvSpPr>
        <p:spPr>
          <a:xfrm>
            <a:off x="917813" y="3423215"/>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6" name="Rounded Rectangle 14">
            <a:extLst>
              <a:ext uri="{FF2B5EF4-FFF2-40B4-BE49-F238E27FC236}">
                <a16:creationId xmlns:a16="http://schemas.microsoft.com/office/drawing/2014/main" id="{C893E339-6377-738F-7795-0698A0BDE062}"/>
              </a:ext>
            </a:extLst>
          </p:cNvPr>
          <p:cNvSpPr/>
          <p:nvPr/>
        </p:nvSpPr>
        <p:spPr>
          <a:xfrm>
            <a:off x="6951350" y="3423215"/>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7" name="Rounded Rectangle 14">
            <a:extLst>
              <a:ext uri="{FF2B5EF4-FFF2-40B4-BE49-F238E27FC236}">
                <a16:creationId xmlns:a16="http://schemas.microsoft.com/office/drawing/2014/main" id="{145AAD27-E303-188A-3AD6-87CA8E77D956}"/>
              </a:ext>
            </a:extLst>
          </p:cNvPr>
          <p:cNvSpPr/>
          <p:nvPr/>
        </p:nvSpPr>
        <p:spPr>
          <a:xfrm>
            <a:off x="2819325" y="3423800"/>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8" name="Rounded Rectangle 14">
            <a:extLst>
              <a:ext uri="{FF2B5EF4-FFF2-40B4-BE49-F238E27FC236}">
                <a16:creationId xmlns:a16="http://schemas.microsoft.com/office/drawing/2014/main" id="{1B439E85-9DB4-6685-5D7D-26F0D7C0C010}"/>
              </a:ext>
            </a:extLst>
          </p:cNvPr>
          <p:cNvSpPr/>
          <p:nvPr/>
        </p:nvSpPr>
        <p:spPr>
          <a:xfrm>
            <a:off x="5140583" y="3423215"/>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6" name="Picture 5" descr="A picture containing toy, doll, vector graphics&#10;&#10;Description automatically generated">
            <a:extLst>
              <a:ext uri="{FF2B5EF4-FFF2-40B4-BE49-F238E27FC236}">
                <a16:creationId xmlns:a16="http://schemas.microsoft.com/office/drawing/2014/main" id="{6EFEF101-45B4-8122-EA39-5B2EE01905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02747" y="2629248"/>
            <a:ext cx="2483994" cy="4000597"/>
          </a:xfrm>
          <a:prstGeom prst="rect">
            <a:avLst/>
          </a:prstGeom>
        </p:spPr>
      </p:pic>
      <p:sp>
        <p:nvSpPr>
          <p:cNvPr id="29" name="Rounded Rectangle 23">
            <a:extLst>
              <a:ext uri="{FF2B5EF4-FFF2-40B4-BE49-F238E27FC236}">
                <a16:creationId xmlns:a16="http://schemas.microsoft.com/office/drawing/2014/main" id="{20948A4F-D14F-324E-78DA-BB2D5124C4E7}"/>
              </a:ext>
            </a:extLst>
          </p:cNvPr>
          <p:cNvSpPr/>
          <p:nvPr/>
        </p:nvSpPr>
        <p:spPr>
          <a:xfrm>
            <a:off x="2652982" y="1922112"/>
            <a:ext cx="2398411" cy="677380"/>
          </a:xfrm>
          <a:prstGeom prst="ellipse">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ounded Rectangle 23">
            <a:extLst>
              <a:ext uri="{FF2B5EF4-FFF2-40B4-BE49-F238E27FC236}">
                <a16:creationId xmlns:a16="http://schemas.microsoft.com/office/drawing/2014/main" id="{31BD8961-D0CD-A97B-0549-8DBADD4B6547}"/>
              </a:ext>
            </a:extLst>
          </p:cNvPr>
          <p:cNvSpPr/>
          <p:nvPr/>
        </p:nvSpPr>
        <p:spPr>
          <a:xfrm>
            <a:off x="797798" y="3299436"/>
            <a:ext cx="1897195" cy="677380"/>
          </a:xfrm>
          <a:prstGeom prst="ellipse">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6492767-FBC2-4495-8DA1-D3D8C20368E2}"/>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452217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08623" y="1468000"/>
            <a:ext cx="8445540" cy="10208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of these is a word for the young created when living things reproduce?</a:t>
            </a:r>
          </a:p>
        </p:txBody>
      </p:sp>
      <p:sp>
        <p:nvSpPr>
          <p:cNvPr id="22" name="Content Placeholder 2">
            <a:extLst>
              <a:ext uri="{FF2B5EF4-FFF2-40B4-BE49-F238E27FC236}">
                <a16:creationId xmlns:a16="http://schemas.microsoft.com/office/drawing/2014/main" id="{F2214540-A8BD-4BDC-B9F5-0C80584D2B3E}"/>
              </a:ext>
            </a:extLst>
          </p:cNvPr>
          <p:cNvSpPr txBox="1">
            <a:spLocks/>
          </p:cNvSpPr>
          <p:nvPr/>
        </p:nvSpPr>
        <p:spPr>
          <a:xfrm>
            <a:off x="908622" y="3158358"/>
            <a:ext cx="8445540" cy="7832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4</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Which word means the planned combination of two living </a:t>
            </a:r>
            <a:b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b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things to create a new living thing with a specific purpose?</a:t>
            </a:r>
          </a:p>
        </p:txBody>
      </p:sp>
      <p:sp>
        <p:nvSpPr>
          <p:cNvPr id="19"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sp>
        <p:nvSpPr>
          <p:cNvPr id="26" name="Rounded Rectangle 14">
            <a:extLst>
              <a:ext uri="{FF2B5EF4-FFF2-40B4-BE49-F238E27FC236}">
                <a16:creationId xmlns:a16="http://schemas.microsoft.com/office/drawing/2014/main" id="{05FEA599-1AA6-D4E4-582A-CB684FE91436}"/>
              </a:ext>
            </a:extLst>
          </p:cNvPr>
          <p:cNvSpPr/>
          <p:nvPr/>
        </p:nvSpPr>
        <p:spPr>
          <a:xfrm>
            <a:off x="908623" y="2383470"/>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7" name="Rounded Rectangle 14">
            <a:extLst>
              <a:ext uri="{FF2B5EF4-FFF2-40B4-BE49-F238E27FC236}">
                <a16:creationId xmlns:a16="http://schemas.microsoft.com/office/drawing/2014/main" id="{113CBBC5-A21E-347B-CFE5-DD744B26618C}"/>
              </a:ext>
            </a:extLst>
          </p:cNvPr>
          <p:cNvSpPr/>
          <p:nvPr/>
        </p:nvSpPr>
        <p:spPr>
          <a:xfrm>
            <a:off x="6942160" y="2383470"/>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8" name="Rounded Rectangle 14">
            <a:extLst>
              <a:ext uri="{FF2B5EF4-FFF2-40B4-BE49-F238E27FC236}">
                <a16:creationId xmlns:a16="http://schemas.microsoft.com/office/drawing/2014/main" id="{9A51C051-9480-5170-250C-BEEC7C10DA6E}"/>
              </a:ext>
            </a:extLst>
          </p:cNvPr>
          <p:cNvSpPr/>
          <p:nvPr/>
        </p:nvSpPr>
        <p:spPr>
          <a:xfrm>
            <a:off x="2810135" y="2384055"/>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9" name="Rounded Rectangle 14">
            <a:extLst>
              <a:ext uri="{FF2B5EF4-FFF2-40B4-BE49-F238E27FC236}">
                <a16:creationId xmlns:a16="http://schemas.microsoft.com/office/drawing/2014/main" id="{86AC9A9F-8C7B-A413-AA43-660F28CEF544}"/>
              </a:ext>
            </a:extLst>
          </p:cNvPr>
          <p:cNvSpPr/>
          <p:nvPr/>
        </p:nvSpPr>
        <p:spPr>
          <a:xfrm>
            <a:off x="5131393" y="2383470"/>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0" name="Rounded Rectangle 14">
            <a:extLst>
              <a:ext uri="{FF2B5EF4-FFF2-40B4-BE49-F238E27FC236}">
                <a16:creationId xmlns:a16="http://schemas.microsoft.com/office/drawing/2014/main" id="{22D1A594-997C-6F52-DCBE-65D23DB2BC7B}"/>
              </a:ext>
            </a:extLst>
          </p:cNvPr>
          <p:cNvSpPr/>
          <p:nvPr/>
        </p:nvSpPr>
        <p:spPr>
          <a:xfrm>
            <a:off x="908622" y="4070608"/>
            <a:ext cx="1672615" cy="429823"/>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inheritance</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1" name="Rounded Rectangle 14">
            <a:extLst>
              <a:ext uri="{FF2B5EF4-FFF2-40B4-BE49-F238E27FC236}">
                <a16:creationId xmlns:a16="http://schemas.microsoft.com/office/drawing/2014/main" id="{8DB3AAD9-AC29-EB4F-5092-054FC85706C7}"/>
              </a:ext>
            </a:extLst>
          </p:cNvPr>
          <p:cNvSpPr/>
          <p:nvPr/>
        </p:nvSpPr>
        <p:spPr>
          <a:xfrm>
            <a:off x="6942159" y="4070608"/>
            <a:ext cx="2527900"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prstClr val="black"/>
                </a:solidFill>
                <a:latin typeface="Century Gothic" panose="020B0502020202020204" pitchFamily="34" charset="0"/>
              </a:rPr>
              <a:t>artificial</a:t>
            </a: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selection</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2" name="Rounded Rectangle 14">
            <a:extLst>
              <a:ext uri="{FF2B5EF4-FFF2-40B4-BE49-F238E27FC236}">
                <a16:creationId xmlns:a16="http://schemas.microsoft.com/office/drawing/2014/main" id="{FF1341B3-0D57-A564-5D2C-DEE54B45A628}"/>
              </a:ext>
            </a:extLst>
          </p:cNvPr>
          <p:cNvSpPr/>
          <p:nvPr/>
        </p:nvSpPr>
        <p:spPr>
          <a:xfrm>
            <a:off x="2810134" y="4071193"/>
            <a:ext cx="2088559" cy="429822"/>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characteristics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33" name="Rounded Rectangle 14">
            <a:extLst>
              <a:ext uri="{FF2B5EF4-FFF2-40B4-BE49-F238E27FC236}">
                <a16:creationId xmlns:a16="http://schemas.microsoft.com/office/drawing/2014/main" id="{EA109ED3-AC96-E8F5-A552-F2DE83421A8A}"/>
              </a:ext>
            </a:extLst>
          </p:cNvPr>
          <p:cNvSpPr/>
          <p:nvPr/>
        </p:nvSpPr>
        <p:spPr>
          <a:xfrm>
            <a:off x="5131392" y="4070608"/>
            <a:ext cx="1578068" cy="430407"/>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offspring</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pic>
        <p:nvPicPr>
          <p:cNvPr id="6" name="Picture 5" descr="A person wearing a garment&#10;&#10;Description automatically generated with low confidence">
            <a:extLst>
              <a:ext uri="{FF2B5EF4-FFF2-40B4-BE49-F238E27FC236}">
                <a16:creationId xmlns:a16="http://schemas.microsoft.com/office/drawing/2014/main" id="{5B5AACA8-E2D0-D1D5-FA06-223F2FC889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01954" y="3483459"/>
            <a:ext cx="2199180" cy="3294620"/>
          </a:xfrm>
          <a:prstGeom prst="rect">
            <a:avLst/>
          </a:prstGeom>
        </p:spPr>
      </p:pic>
      <p:sp>
        <p:nvSpPr>
          <p:cNvPr id="34" name="Rounded Rectangle 23">
            <a:extLst>
              <a:ext uri="{FF2B5EF4-FFF2-40B4-BE49-F238E27FC236}">
                <a16:creationId xmlns:a16="http://schemas.microsoft.com/office/drawing/2014/main" id="{BC1C0604-6E05-E9F1-28DE-9B9A27F79048}"/>
              </a:ext>
            </a:extLst>
          </p:cNvPr>
          <p:cNvSpPr/>
          <p:nvPr/>
        </p:nvSpPr>
        <p:spPr>
          <a:xfrm>
            <a:off x="5015495" y="2259691"/>
            <a:ext cx="1810767" cy="677380"/>
          </a:xfrm>
          <a:prstGeom prst="ellipse">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ounded Rectangle 23">
            <a:extLst>
              <a:ext uri="{FF2B5EF4-FFF2-40B4-BE49-F238E27FC236}">
                <a16:creationId xmlns:a16="http://schemas.microsoft.com/office/drawing/2014/main" id="{587C7A7B-0355-42D7-3AFB-9D29B285E69A}"/>
              </a:ext>
            </a:extLst>
          </p:cNvPr>
          <p:cNvSpPr/>
          <p:nvPr/>
        </p:nvSpPr>
        <p:spPr>
          <a:xfrm>
            <a:off x="6859465" y="3894150"/>
            <a:ext cx="2737296" cy="783264"/>
          </a:xfrm>
          <a:prstGeom prst="ellipse">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B3FEE62-1F2D-1754-7DB4-64FAD3ACE30B}"/>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362168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ounded Rectangle 14">
            <a:extLst>
              <a:ext uri="{FF2B5EF4-FFF2-40B4-BE49-F238E27FC236}">
                <a16:creationId xmlns:a16="http://schemas.microsoft.com/office/drawing/2014/main" id="{53014C64-0F4A-43F3-B0D7-07FC15501CB9}"/>
              </a:ext>
            </a:extLst>
          </p:cNvPr>
          <p:cNvSpPr/>
          <p:nvPr/>
        </p:nvSpPr>
        <p:spPr>
          <a:xfrm>
            <a:off x="962689" y="2180448"/>
            <a:ext cx="715191" cy="414326"/>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yes</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21" name="Content Placeholder 2">
            <a:extLst>
              <a:ext uri="{FF2B5EF4-FFF2-40B4-BE49-F238E27FC236}">
                <a16:creationId xmlns:a16="http://schemas.microsoft.com/office/drawing/2014/main" id="{B732EE5F-B947-4775-B444-595FA844A672}"/>
              </a:ext>
            </a:extLst>
          </p:cNvPr>
          <p:cNvSpPr txBox="1">
            <a:spLocks/>
          </p:cNvSpPr>
          <p:nvPr/>
        </p:nvSpPr>
        <p:spPr>
          <a:xfrm>
            <a:off x="956328" y="1535837"/>
            <a:ext cx="8445540" cy="4143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7000"/>
              </a:lnSpc>
              <a:spcBef>
                <a:spcPts val="1000"/>
              </a:spcBef>
              <a:spcAft>
                <a:spcPts val="80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5</a:t>
            </a:r>
            <a:r>
              <a:rPr kumimoji="0" lang="en-US" sz="2000" b="0" i="0" u="none" strike="noStrike" kern="1200" cap="none" spc="0" normalizeH="0" baseline="0" noProof="0" dirty="0">
                <a:ln>
                  <a:noFill/>
                </a:ln>
                <a:solidFill>
                  <a:srgbClr val="4489C9"/>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Century Gothic" panose="020B0502020202020204" pitchFamily="34" charset="0"/>
                <a:ea typeface="Calibri" panose="020F0502020204030204" pitchFamily="34" charset="0"/>
                <a:cs typeface="Times New Roman" panose="02020603050405020304" pitchFamily="18" charset="0"/>
              </a:rPr>
              <a:t>Do offspring look identical to their parents?</a:t>
            </a:r>
          </a:p>
        </p:txBody>
      </p:sp>
      <p:sp>
        <p:nvSpPr>
          <p:cNvPr id="24" name="Rounded Rectangle 14">
            <a:extLst>
              <a:ext uri="{FF2B5EF4-FFF2-40B4-BE49-F238E27FC236}">
                <a16:creationId xmlns:a16="http://schemas.microsoft.com/office/drawing/2014/main" id="{94C419A0-C059-4CC7-8CF7-97DBC5275E61}"/>
              </a:ext>
            </a:extLst>
          </p:cNvPr>
          <p:cNvSpPr/>
          <p:nvPr/>
        </p:nvSpPr>
        <p:spPr>
          <a:xfrm>
            <a:off x="1919948" y="2180448"/>
            <a:ext cx="592433" cy="414326"/>
          </a:xfrm>
          <a:prstGeom prst="roundRect">
            <a:avLst>
              <a:gd name="adj" fmla="val 33219"/>
            </a:avLst>
          </a:prstGeom>
          <a:solidFill>
            <a:srgbClr val="92BF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no</a:t>
            </a: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8" name="Rounded Rectangle 13">
            <a:extLst>
              <a:ext uri="{FF2B5EF4-FFF2-40B4-BE49-F238E27FC236}">
                <a16:creationId xmlns:a16="http://schemas.microsoft.com/office/drawing/2014/main" id="{A7134F81-9289-4E45-A4EA-707BF63BF8A9}"/>
              </a:ext>
            </a:extLst>
          </p:cNvPr>
          <p:cNvSpPr/>
          <p:nvPr/>
        </p:nvSpPr>
        <p:spPr>
          <a:xfrm>
            <a:off x="612299" y="548335"/>
            <a:ext cx="362065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Century Gothic" panose="020B0502020202020204" pitchFamily="34" charset="0"/>
              </a:rPr>
              <a:t>Knowledge quiz 3.3</a:t>
            </a:r>
            <a:endParaRPr lang="en-US" sz="2800" b="1" i="0" dirty="0">
              <a:solidFill>
                <a:schemeClr val="bg1"/>
              </a:solidFill>
              <a:latin typeface="Century Gothic" panose="020B0502020202020204" pitchFamily="34" charset="0"/>
            </a:endParaRPr>
          </a:p>
        </p:txBody>
      </p:sp>
      <p:pic>
        <p:nvPicPr>
          <p:cNvPr id="6" name="Picture 5" descr="A picture containing toy, doll&#10;&#10;Description automatically generated">
            <a:extLst>
              <a:ext uri="{FF2B5EF4-FFF2-40B4-BE49-F238E27FC236}">
                <a16:creationId xmlns:a16="http://schemas.microsoft.com/office/drawing/2014/main" id="{95296884-A336-D5D8-6397-37AA486415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73864" y="1571345"/>
            <a:ext cx="3747553" cy="5215631"/>
          </a:xfrm>
          <a:prstGeom prst="rect">
            <a:avLst/>
          </a:prstGeom>
        </p:spPr>
      </p:pic>
      <p:sp>
        <p:nvSpPr>
          <p:cNvPr id="11" name="Rounded Rectangle 23">
            <a:extLst>
              <a:ext uri="{FF2B5EF4-FFF2-40B4-BE49-F238E27FC236}">
                <a16:creationId xmlns:a16="http://schemas.microsoft.com/office/drawing/2014/main" id="{F30A3EEF-AF5B-A839-7A1F-EAE1B1AC76C5}"/>
              </a:ext>
            </a:extLst>
          </p:cNvPr>
          <p:cNvSpPr/>
          <p:nvPr/>
        </p:nvSpPr>
        <p:spPr>
          <a:xfrm>
            <a:off x="1813846" y="2114684"/>
            <a:ext cx="804636" cy="545853"/>
          </a:xfrm>
          <a:prstGeom prst="ellipse">
            <a:avLst/>
          </a:prstGeom>
          <a:no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47C36B1-0306-E070-473F-B57896FFA3D1}"/>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1434668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3">
            <a:extLst>
              <a:ext uri="{FF2B5EF4-FFF2-40B4-BE49-F238E27FC236}">
                <a16:creationId xmlns:a16="http://schemas.microsoft.com/office/drawing/2014/main" id="{5925E5E2-F1C6-2F4B-8280-639DA05D0AC1}"/>
              </a:ext>
            </a:extLst>
          </p:cNvPr>
          <p:cNvSpPr/>
          <p:nvPr/>
        </p:nvSpPr>
        <p:spPr>
          <a:xfrm>
            <a:off x="6021213" y="4849224"/>
            <a:ext cx="4179230"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How can we save </a:t>
            </a:r>
            <a:br>
              <a:rPr lang="en-GB" sz="2000" dirty="0">
                <a:solidFill>
                  <a:schemeClr val="tx1"/>
                </a:solidFill>
                <a:latin typeface="Century Gothic" panose="020B0502020202020204" pitchFamily="34" charset="0"/>
              </a:rPr>
            </a:br>
            <a:r>
              <a:rPr lang="en-GB" sz="2000" dirty="0">
                <a:solidFill>
                  <a:schemeClr val="tx1"/>
                </a:solidFill>
                <a:latin typeface="Century Gothic" panose="020B0502020202020204" pitchFamily="34" charset="0"/>
              </a:rPr>
              <a:t>endangered animals?</a:t>
            </a:r>
          </a:p>
        </p:txBody>
      </p:sp>
      <p:sp>
        <p:nvSpPr>
          <p:cNvPr id="4" name="Rounded Rectangle 13">
            <a:extLst>
              <a:ext uri="{FF2B5EF4-FFF2-40B4-BE49-F238E27FC236}">
                <a16:creationId xmlns:a16="http://schemas.microsoft.com/office/drawing/2014/main" id="{BF54E00F-7FA6-8F43-853E-0459D09280AA}"/>
              </a:ext>
            </a:extLst>
          </p:cNvPr>
          <p:cNvSpPr/>
          <p:nvPr/>
        </p:nvSpPr>
        <p:spPr>
          <a:xfrm>
            <a:off x="968387" y="1612306"/>
            <a:ext cx="4176498"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can fossils tell us?</a:t>
            </a:r>
          </a:p>
        </p:txBody>
      </p:sp>
      <p:sp>
        <p:nvSpPr>
          <p:cNvPr id="5" name="Rounded Rectangle 13">
            <a:extLst>
              <a:ext uri="{FF2B5EF4-FFF2-40B4-BE49-F238E27FC236}">
                <a16:creationId xmlns:a16="http://schemas.microsoft.com/office/drawing/2014/main" id="{5925E5E2-F1C6-2F4B-8280-639DA05D0AC1}"/>
              </a:ext>
            </a:extLst>
          </p:cNvPr>
          <p:cNvSpPr/>
          <p:nvPr/>
        </p:nvSpPr>
        <p:spPr>
          <a:xfrm>
            <a:off x="968387" y="2423714"/>
            <a:ext cx="4176499"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is variation?</a:t>
            </a:r>
          </a:p>
        </p:txBody>
      </p:sp>
      <p:sp>
        <p:nvSpPr>
          <p:cNvPr id="6" name="Rounded Rectangle 13">
            <a:extLst>
              <a:ext uri="{FF2B5EF4-FFF2-40B4-BE49-F238E27FC236}">
                <a16:creationId xmlns:a16="http://schemas.microsoft.com/office/drawing/2014/main" id="{A1D4A53B-F303-C346-A5AB-5A307EDE577A}"/>
              </a:ext>
            </a:extLst>
          </p:cNvPr>
          <p:cNvSpPr/>
          <p:nvPr/>
        </p:nvSpPr>
        <p:spPr>
          <a:xfrm>
            <a:off x="968386" y="4849224"/>
            <a:ext cx="4136133"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Why do animals have adaptations?</a:t>
            </a:r>
          </a:p>
        </p:txBody>
      </p:sp>
      <p:sp>
        <p:nvSpPr>
          <p:cNvPr id="8" name="Rounded Rectangle 13">
            <a:extLst>
              <a:ext uri="{FF2B5EF4-FFF2-40B4-BE49-F238E27FC236}">
                <a16:creationId xmlns:a16="http://schemas.microsoft.com/office/drawing/2014/main" id="{0DF5CE74-4BCC-2740-9C72-0ED19EDD97A1}"/>
              </a:ext>
            </a:extLst>
          </p:cNvPr>
          <p:cNvSpPr/>
          <p:nvPr/>
        </p:nvSpPr>
        <p:spPr>
          <a:xfrm>
            <a:off x="6023945" y="1612306"/>
            <a:ext cx="4176498"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is natural selection?</a:t>
            </a:r>
          </a:p>
        </p:txBody>
      </p:sp>
      <p:sp>
        <p:nvSpPr>
          <p:cNvPr id="9" name="Oval 8">
            <a:extLst>
              <a:ext uri="{FF2B5EF4-FFF2-40B4-BE49-F238E27FC236}">
                <a16:creationId xmlns:a16="http://schemas.microsoft.com/office/drawing/2014/main" id="{C821A46D-2CA8-D540-809F-EFC89E3059B2}"/>
              </a:ext>
            </a:extLst>
          </p:cNvPr>
          <p:cNvSpPr/>
          <p:nvPr/>
        </p:nvSpPr>
        <p:spPr>
          <a:xfrm>
            <a:off x="5721985" y="1613996"/>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6</a:t>
            </a:r>
          </a:p>
        </p:txBody>
      </p:sp>
      <p:sp>
        <p:nvSpPr>
          <p:cNvPr id="10" name="Rounded Rectangle 13">
            <a:extLst>
              <a:ext uri="{FF2B5EF4-FFF2-40B4-BE49-F238E27FC236}">
                <a16:creationId xmlns:a16="http://schemas.microsoft.com/office/drawing/2014/main" id="{78266E5A-FDE3-9B44-B835-169B2414716E}"/>
              </a:ext>
            </a:extLst>
          </p:cNvPr>
          <p:cNvSpPr/>
          <p:nvPr/>
        </p:nvSpPr>
        <p:spPr>
          <a:xfrm>
            <a:off x="6023944" y="2423714"/>
            <a:ext cx="4176499"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is the theory of </a:t>
            </a:r>
            <a:br>
              <a:rPr lang="en-GB" sz="2000" dirty="0">
                <a:solidFill>
                  <a:schemeClr val="tx1"/>
                </a:solidFill>
                <a:latin typeface="Century Gothic" panose="020B0502020202020204" pitchFamily="34" charset="0"/>
              </a:rPr>
            </a:br>
            <a:r>
              <a:rPr lang="en-GB" sz="2000" dirty="0">
                <a:solidFill>
                  <a:schemeClr val="tx1"/>
                </a:solidFill>
                <a:latin typeface="Century Gothic" panose="020B0502020202020204" pitchFamily="34" charset="0"/>
              </a:rPr>
              <a:t>evolution?</a:t>
            </a:r>
          </a:p>
        </p:txBody>
      </p:sp>
      <p:sp>
        <p:nvSpPr>
          <p:cNvPr id="11" name="Oval 10">
            <a:extLst>
              <a:ext uri="{FF2B5EF4-FFF2-40B4-BE49-F238E27FC236}">
                <a16:creationId xmlns:a16="http://schemas.microsoft.com/office/drawing/2014/main" id="{00126038-3090-5B4D-80D8-2976E715A6F6}"/>
              </a:ext>
            </a:extLst>
          </p:cNvPr>
          <p:cNvSpPr/>
          <p:nvPr/>
        </p:nvSpPr>
        <p:spPr>
          <a:xfrm>
            <a:off x="5724137" y="2419366"/>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7</a:t>
            </a:r>
          </a:p>
        </p:txBody>
      </p:sp>
      <p:sp>
        <p:nvSpPr>
          <p:cNvPr id="12" name="Rounded Rectangle 11">
            <a:extLst>
              <a:ext uri="{FF2B5EF4-FFF2-40B4-BE49-F238E27FC236}">
                <a16:creationId xmlns:a16="http://schemas.microsoft.com/office/drawing/2014/main" id="{68E78CC3-68F0-D043-B5C8-874494243F5C}"/>
              </a:ext>
            </a:extLst>
          </p:cNvPr>
          <p:cNvSpPr/>
          <p:nvPr/>
        </p:nvSpPr>
        <p:spPr>
          <a:xfrm>
            <a:off x="6021212" y="3242310"/>
            <a:ext cx="4176499" cy="660057"/>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Century Gothic" panose="020B0502020202020204" pitchFamily="34" charset="0"/>
              </a:rPr>
              <a:t>What is evolution?</a:t>
            </a:r>
          </a:p>
        </p:txBody>
      </p:sp>
      <p:sp>
        <p:nvSpPr>
          <p:cNvPr id="13" name="Oval 12">
            <a:extLst>
              <a:ext uri="{FF2B5EF4-FFF2-40B4-BE49-F238E27FC236}">
                <a16:creationId xmlns:a16="http://schemas.microsoft.com/office/drawing/2014/main" id="{37FA6536-CF6A-3B44-BBFD-2D404A9CEFE6}"/>
              </a:ext>
            </a:extLst>
          </p:cNvPr>
          <p:cNvSpPr/>
          <p:nvPr/>
        </p:nvSpPr>
        <p:spPr>
          <a:xfrm>
            <a:off x="5719833" y="3241709"/>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8</a:t>
            </a:r>
          </a:p>
        </p:txBody>
      </p:sp>
      <p:sp>
        <p:nvSpPr>
          <p:cNvPr id="17" name="Rounded Rectangle 13">
            <a:extLst>
              <a:ext uri="{FF2B5EF4-FFF2-40B4-BE49-F238E27FC236}">
                <a16:creationId xmlns:a16="http://schemas.microsoft.com/office/drawing/2014/main" id="{A681A84C-ED6F-37FC-62B3-07C3682B643E}"/>
              </a:ext>
            </a:extLst>
          </p:cNvPr>
          <p:cNvSpPr/>
          <p:nvPr/>
        </p:nvSpPr>
        <p:spPr>
          <a:xfrm>
            <a:off x="622393" y="405237"/>
            <a:ext cx="4704209"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Evolution and inheritance</a:t>
            </a:r>
          </a:p>
        </p:txBody>
      </p:sp>
      <p:sp>
        <p:nvSpPr>
          <p:cNvPr id="18" name="Oval 17">
            <a:extLst>
              <a:ext uri="{FF2B5EF4-FFF2-40B4-BE49-F238E27FC236}">
                <a16:creationId xmlns:a16="http://schemas.microsoft.com/office/drawing/2014/main" id="{EDA0CF24-8270-194B-8934-8CF71FA3594B}"/>
              </a:ext>
            </a:extLst>
          </p:cNvPr>
          <p:cNvSpPr/>
          <p:nvPr/>
        </p:nvSpPr>
        <p:spPr>
          <a:xfrm>
            <a:off x="734947" y="2422535"/>
            <a:ext cx="684789"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2</a:t>
            </a:r>
          </a:p>
        </p:txBody>
      </p:sp>
      <p:sp>
        <p:nvSpPr>
          <p:cNvPr id="19" name="Rounded Rectangle 13">
            <a:extLst>
              <a:ext uri="{FF2B5EF4-FFF2-40B4-BE49-F238E27FC236}">
                <a16:creationId xmlns:a16="http://schemas.microsoft.com/office/drawing/2014/main" id="{5925E5E2-F1C6-2F4B-8280-639DA05D0AC1}"/>
              </a:ext>
            </a:extLst>
          </p:cNvPr>
          <p:cNvSpPr/>
          <p:nvPr/>
        </p:nvSpPr>
        <p:spPr>
          <a:xfrm>
            <a:off x="968387" y="4043287"/>
            <a:ext cx="4176498"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a:t>
            </a:r>
            <a:r>
              <a:rPr lang="en-GB" sz="2000">
                <a:solidFill>
                  <a:schemeClr val="tx1"/>
                </a:solidFill>
                <a:latin typeface="Century Gothic" panose="020B0502020202020204" pitchFamily="34" charset="0"/>
              </a:rPr>
              <a:t>is an adaptation</a:t>
            </a:r>
            <a:r>
              <a:rPr lang="en-GB" sz="2000" dirty="0">
                <a:solidFill>
                  <a:schemeClr val="tx1"/>
                </a:solidFill>
                <a:latin typeface="Century Gothic" panose="020B0502020202020204" pitchFamily="34" charset="0"/>
              </a:rPr>
              <a:t>?</a:t>
            </a:r>
          </a:p>
        </p:txBody>
      </p:sp>
      <p:sp>
        <p:nvSpPr>
          <p:cNvPr id="20" name="Oval 19">
            <a:extLst>
              <a:ext uri="{FF2B5EF4-FFF2-40B4-BE49-F238E27FC236}">
                <a16:creationId xmlns:a16="http://schemas.microsoft.com/office/drawing/2014/main" id="{EDA0CF24-8270-194B-8934-8CF71FA3594B}"/>
              </a:ext>
            </a:extLst>
          </p:cNvPr>
          <p:cNvSpPr/>
          <p:nvPr/>
        </p:nvSpPr>
        <p:spPr>
          <a:xfrm>
            <a:off x="734566" y="4849224"/>
            <a:ext cx="685169" cy="665018"/>
          </a:xfrm>
          <a:prstGeom prst="ellipse">
            <a:avLst/>
          </a:prstGeom>
          <a:solidFill>
            <a:srgbClr val="232F5D"/>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5</a:t>
            </a:r>
          </a:p>
        </p:txBody>
      </p:sp>
      <p:sp>
        <p:nvSpPr>
          <p:cNvPr id="21" name="Rounded Rectangle 13">
            <a:extLst>
              <a:ext uri="{FF2B5EF4-FFF2-40B4-BE49-F238E27FC236}">
                <a16:creationId xmlns:a16="http://schemas.microsoft.com/office/drawing/2014/main" id="{5925E5E2-F1C6-2F4B-8280-639DA05D0AC1}"/>
              </a:ext>
            </a:extLst>
          </p:cNvPr>
          <p:cNvSpPr/>
          <p:nvPr/>
        </p:nvSpPr>
        <p:spPr>
          <a:xfrm>
            <a:off x="968387" y="3237350"/>
            <a:ext cx="4176498" cy="665018"/>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What is inheritance?</a:t>
            </a:r>
          </a:p>
        </p:txBody>
      </p:sp>
      <p:sp>
        <p:nvSpPr>
          <p:cNvPr id="23" name="Oval 22">
            <a:extLst>
              <a:ext uri="{FF2B5EF4-FFF2-40B4-BE49-F238E27FC236}">
                <a16:creationId xmlns:a16="http://schemas.microsoft.com/office/drawing/2014/main" id="{EDA0CF24-8270-194B-8934-8CF71FA3594B}"/>
              </a:ext>
            </a:extLst>
          </p:cNvPr>
          <p:cNvSpPr/>
          <p:nvPr/>
        </p:nvSpPr>
        <p:spPr>
          <a:xfrm>
            <a:off x="734947" y="3228356"/>
            <a:ext cx="68478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3</a:t>
            </a:r>
          </a:p>
        </p:txBody>
      </p:sp>
      <p:sp>
        <p:nvSpPr>
          <p:cNvPr id="24" name="Rounded Rectangle 13">
            <a:extLst>
              <a:ext uri="{FF2B5EF4-FFF2-40B4-BE49-F238E27FC236}">
                <a16:creationId xmlns:a16="http://schemas.microsoft.com/office/drawing/2014/main" id="{5925E5E2-F1C6-2F4B-8280-639DA05D0AC1}"/>
              </a:ext>
            </a:extLst>
          </p:cNvPr>
          <p:cNvSpPr/>
          <p:nvPr/>
        </p:nvSpPr>
        <p:spPr>
          <a:xfrm>
            <a:off x="6021212" y="4030043"/>
            <a:ext cx="4179231" cy="678261"/>
          </a:xfrm>
          <a:prstGeom prst="roundRect">
            <a:avLst/>
          </a:prstGeom>
          <a:solidFill>
            <a:srgbClr val="92BFE8"/>
          </a:solidFill>
          <a:ln w="19050">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100000"/>
              </a:lnSpc>
              <a:buNone/>
            </a:pPr>
            <a:r>
              <a:rPr lang="en-GB" sz="2000" dirty="0">
                <a:solidFill>
                  <a:schemeClr val="tx1"/>
                </a:solidFill>
                <a:latin typeface="Century Gothic" panose="020B0502020202020204" pitchFamily="34" charset="0"/>
              </a:rPr>
              <a:t>Why do animals become </a:t>
            </a:r>
            <a:br>
              <a:rPr lang="en-GB" sz="2000" dirty="0">
                <a:solidFill>
                  <a:schemeClr val="tx1"/>
                </a:solidFill>
                <a:latin typeface="Century Gothic" panose="020B0502020202020204" pitchFamily="34" charset="0"/>
              </a:rPr>
            </a:br>
            <a:r>
              <a:rPr lang="en-GB" sz="2000" dirty="0">
                <a:solidFill>
                  <a:schemeClr val="tx1"/>
                </a:solidFill>
                <a:latin typeface="Century Gothic" panose="020B0502020202020204" pitchFamily="34" charset="0"/>
              </a:rPr>
              <a:t>extinct?</a:t>
            </a:r>
          </a:p>
        </p:txBody>
      </p:sp>
      <p:sp>
        <p:nvSpPr>
          <p:cNvPr id="26" name="Oval 25">
            <a:extLst>
              <a:ext uri="{FF2B5EF4-FFF2-40B4-BE49-F238E27FC236}">
                <a16:creationId xmlns:a16="http://schemas.microsoft.com/office/drawing/2014/main" id="{37FA6536-CF6A-3B44-BBFD-2D404A9CEFE6}"/>
              </a:ext>
            </a:extLst>
          </p:cNvPr>
          <p:cNvSpPr/>
          <p:nvPr/>
        </p:nvSpPr>
        <p:spPr>
          <a:xfrm>
            <a:off x="5724137" y="4043286"/>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9</a:t>
            </a:r>
          </a:p>
        </p:txBody>
      </p:sp>
      <p:sp>
        <p:nvSpPr>
          <p:cNvPr id="27" name="Oval 26">
            <a:extLst>
              <a:ext uri="{FF2B5EF4-FFF2-40B4-BE49-F238E27FC236}">
                <a16:creationId xmlns:a16="http://schemas.microsoft.com/office/drawing/2014/main" id="{EDBC37A1-316B-AD46-8967-AFEA7B015E87}"/>
              </a:ext>
            </a:extLst>
          </p:cNvPr>
          <p:cNvSpPr/>
          <p:nvPr/>
        </p:nvSpPr>
        <p:spPr>
          <a:xfrm>
            <a:off x="728710" y="1612911"/>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1</a:t>
            </a:r>
            <a:endParaRPr lang="en-US" dirty="0">
              <a:latin typeface="Century Gothic" panose="020B0502020202020204" pitchFamily="34" charset="0"/>
            </a:endParaRPr>
          </a:p>
        </p:txBody>
      </p:sp>
      <p:sp>
        <p:nvSpPr>
          <p:cNvPr id="28" name="Oval 27">
            <a:extLst>
              <a:ext uri="{FF2B5EF4-FFF2-40B4-BE49-F238E27FC236}">
                <a16:creationId xmlns:a16="http://schemas.microsoft.com/office/drawing/2014/main" id="{37FA6536-CF6A-3B44-BBFD-2D404A9CEFE6}"/>
              </a:ext>
            </a:extLst>
          </p:cNvPr>
          <p:cNvSpPr/>
          <p:nvPr/>
        </p:nvSpPr>
        <p:spPr>
          <a:xfrm>
            <a:off x="5719833" y="4849224"/>
            <a:ext cx="66501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10</a:t>
            </a:r>
          </a:p>
        </p:txBody>
      </p:sp>
      <p:sp>
        <p:nvSpPr>
          <p:cNvPr id="29" name="Oval 28">
            <a:extLst>
              <a:ext uri="{FF2B5EF4-FFF2-40B4-BE49-F238E27FC236}">
                <a16:creationId xmlns:a16="http://schemas.microsoft.com/office/drawing/2014/main" id="{B6DF32C6-234F-4FB7-263B-B147975CD90D}"/>
              </a:ext>
            </a:extLst>
          </p:cNvPr>
          <p:cNvSpPr/>
          <p:nvPr/>
        </p:nvSpPr>
        <p:spPr>
          <a:xfrm>
            <a:off x="734948" y="4025299"/>
            <a:ext cx="684788" cy="665018"/>
          </a:xfrm>
          <a:prstGeom prst="ellipse">
            <a:avLst/>
          </a:prstGeom>
          <a:solidFill>
            <a:srgbClr val="4489C9"/>
          </a:solidFill>
          <a:ln>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4</a:t>
            </a:r>
          </a:p>
        </p:txBody>
      </p:sp>
      <p:sp>
        <p:nvSpPr>
          <p:cNvPr id="3" name="TextBox 2">
            <a:extLst>
              <a:ext uri="{FF2B5EF4-FFF2-40B4-BE49-F238E27FC236}">
                <a16:creationId xmlns:a16="http://schemas.microsoft.com/office/drawing/2014/main" id="{5E803BF4-10D7-5A49-E3AA-861D48791CB2}"/>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3763695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13">
            <a:extLst>
              <a:ext uri="{FF2B5EF4-FFF2-40B4-BE49-F238E27FC236}">
                <a16:creationId xmlns:a16="http://schemas.microsoft.com/office/drawing/2014/main" id="{A8E7BDA1-7478-4D77-95E8-C003CEF57E25}"/>
              </a:ext>
            </a:extLst>
          </p:cNvPr>
          <p:cNvSpPr/>
          <p:nvPr/>
        </p:nvSpPr>
        <p:spPr>
          <a:xfrm>
            <a:off x="7530150" y="841248"/>
            <a:ext cx="2881776" cy="2301447"/>
          </a:xfrm>
          <a:prstGeom prst="roundRect">
            <a:avLst>
              <a:gd name="adj" fmla="val 4602"/>
            </a:avLst>
          </a:prstGeom>
          <a:solidFill>
            <a:schemeClr val="accent1">
              <a:lumMod val="20000"/>
              <a:lumOff val="80000"/>
            </a:schemeClr>
          </a:solid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le 19">
            <a:extLst>
              <a:ext uri="{FF2B5EF4-FFF2-40B4-BE49-F238E27FC236}">
                <a16:creationId xmlns:a16="http://schemas.microsoft.com/office/drawing/2014/main" id="{AE08251A-26A8-41AE-A167-FD1EF8680E29}"/>
              </a:ext>
            </a:extLst>
          </p:cNvPr>
          <p:cNvSpPr/>
          <p:nvPr/>
        </p:nvSpPr>
        <p:spPr>
          <a:xfrm>
            <a:off x="622392" y="1133856"/>
            <a:ext cx="6595272" cy="4681728"/>
          </a:xfrm>
          <a:prstGeom prst="roundRect">
            <a:avLst>
              <a:gd name="adj" fmla="val 3187"/>
            </a:avLst>
          </a:prstGeom>
          <a:solidFill>
            <a:schemeClr val="accent1">
              <a:lumMod val="20000"/>
              <a:lumOff val="80000"/>
            </a:schemeClr>
          </a:solidFill>
          <a:ln w="38100" cap="rnd">
            <a:solidFill>
              <a:srgbClr val="4489C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
            <a:extLst>
              <a:ext uri="{FF2B5EF4-FFF2-40B4-BE49-F238E27FC236}">
                <a16:creationId xmlns:a16="http://schemas.microsoft.com/office/drawing/2014/main" id="{EA1AA41D-57C5-4C94-8AB1-962316AC0557}"/>
              </a:ext>
            </a:extLst>
          </p:cNvPr>
          <p:cNvSpPr txBox="1">
            <a:spLocks/>
          </p:cNvSpPr>
          <p:nvPr/>
        </p:nvSpPr>
        <p:spPr>
          <a:xfrm>
            <a:off x="622392" y="1304544"/>
            <a:ext cx="6444835" cy="4328159"/>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lang="en-GB" sz="2000" kern="1200" dirty="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Font typeface="Arial" panose="020B0604020202020204" pitchFamily="34" charset="0"/>
              <a:buNone/>
            </a:pPr>
            <a:r>
              <a:rPr lang="en-US" b="1" u="sng" dirty="0">
                <a:solidFill>
                  <a:srgbClr val="4489C9"/>
                </a:solidFill>
                <a:ea typeface="Calibri" panose="020F0502020204030204" pitchFamily="34" charset="0"/>
                <a:cs typeface="Times New Roman" panose="02020603050405020304" pitchFamily="18" charset="0"/>
              </a:rPr>
              <a:t>Key knowledge</a:t>
            </a:r>
            <a:endParaRPr lang="en-US" b="1" dirty="0">
              <a:solidFill>
                <a:srgbClr val="4489C9"/>
              </a:solidFill>
              <a:ea typeface="Calibri" panose="020F0502020204030204" pitchFamily="34" charset="0"/>
              <a:cs typeface="Times New Roman" panose="02020603050405020304" pitchFamily="18" charset="0"/>
            </a:endParaRPr>
          </a:p>
          <a:p>
            <a:pPr>
              <a:lnSpc>
                <a:spcPct val="115000"/>
              </a:lnSpc>
              <a:buClr>
                <a:srgbClr val="4489C9"/>
              </a:buClr>
            </a:pPr>
            <a:r>
              <a:rPr lang="en-US" dirty="0">
                <a:ea typeface="Calibri" panose="020F0502020204030204" pitchFamily="34" charset="0"/>
                <a:cs typeface="Times New Roman" panose="02020603050405020304" pitchFamily="18" charset="0"/>
              </a:rPr>
              <a:t>An adaptation is a special feature or characteristic that helps a living thing survive in its habitat.</a:t>
            </a:r>
          </a:p>
          <a:p>
            <a:pPr>
              <a:lnSpc>
                <a:spcPct val="115000"/>
              </a:lnSpc>
              <a:buClr>
                <a:srgbClr val="4489C9"/>
              </a:buClr>
            </a:pPr>
            <a:r>
              <a:rPr lang="en-US" dirty="0">
                <a:ea typeface="Calibri" panose="020F0502020204030204" pitchFamily="34" charset="0"/>
                <a:cs typeface="Times New Roman" panose="02020603050405020304" pitchFamily="18" charset="0"/>
              </a:rPr>
              <a:t>Some adaptations help the animal or plant to survive the climate of its environment.</a:t>
            </a:r>
          </a:p>
          <a:p>
            <a:pPr>
              <a:lnSpc>
                <a:spcPct val="115000"/>
              </a:lnSpc>
              <a:buClr>
                <a:srgbClr val="4489C9"/>
              </a:buClr>
            </a:pPr>
            <a:r>
              <a:rPr lang="en-US" dirty="0">
                <a:ea typeface="Calibri" panose="020F0502020204030204" pitchFamily="34" charset="0"/>
                <a:cs typeface="Times New Roman" panose="02020603050405020304" pitchFamily="18" charset="0"/>
              </a:rPr>
              <a:t>Some adaptations help living things to survive seasonal changes.</a:t>
            </a:r>
          </a:p>
          <a:p>
            <a:pPr>
              <a:lnSpc>
                <a:spcPct val="115000"/>
              </a:lnSpc>
              <a:buClr>
                <a:srgbClr val="4489C9"/>
              </a:buClr>
            </a:pPr>
            <a:r>
              <a:rPr lang="en-US" dirty="0">
                <a:ea typeface="Calibri" panose="020F0502020204030204" pitchFamily="34" charset="0"/>
                <a:cs typeface="Times New Roman" panose="02020603050405020304" pitchFamily="18" charset="0"/>
              </a:rPr>
              <a:t>Some adaptations help living things to find food and water.</a:t>
            </a:r>
          </a:p>
          <a:p>
            <a:pPr>
              <a:lnSpc>
                <a:spcPct val="115000"/>
              </a:lnSpc>
              <a:buClr>
                <a:srgbClr val="4489C9"/>
              </a:buClr>
            </a:pPr>
            <a:r>
              <a:rPr lang="en-US" dirty="0">
                <a:ea typeface="Calibri" panose="020F0502020204030204" pitchFamily="34" charset="0"/>
                <a:cs typeface="Times New Roman" panose="02020603050405020304" pitchFamily="18" charset="0"/>
              </a:rPr>
              <a:t>Some adaptations help living things survive the threat of predators.</a:t>
            </a:r>
          </a:p>
        </p:txBody>
      </p:sp>
      <p:sp>
        <p:nvSpPr>
          <p:cNvPr id="5" name="TextBox 4">
            <a:extLst>
              <a:ext uri="{FF2B5EF4-FFF2-40B4-BE49-F238E27FC236}">
                <a16:creationId xmlns:a16="http://schemas.microsoft.com/office/drawing/2014/main" id="{3BECD113-FEA6-43E6-9F76-4204249219D5}"/>
              </a:ext>
            </a:extLst>
          </p:cNvPr>
          <p:cNvSpPr txBox="1"/>
          <p:nvPr/>
        </p:nvSpPr>
        <p:spPr>
          <a:xfrm>
            <a:off x="7730950" y="1114295"/>
            <a:ext cx="2680976" cy="1755352"/>
          </a:xfrm>
          <a:prstGeom prst="rect">
            <a:avLst/>
          </a:prstGeom>
          <a:noFill/>
        </p:spPr>
        <p:txBody>
          <a:bodyPr wrap="square" rtlCol="0">
            <a:spAutoFit/>
          </a:bodyPr>
          <a:lstStyle/>
          <a:p>
            <a:pPr marL="0" indent="0">
              <a:lnSpc>
                <a:spcPct val="107000"/>
              </a:lnSpc>
              <a:spcAft>
                <a:spcPts val="800"/>
              </a:spcAft>
              <a:buNone/>
            </a:pPr>
            <a:r>
              <a:rPr lang="en-GB" sz="2000" b="1" u="sng" dirty="0">
                <a:solidFill>
                  <a:srgbClr val="4489C9"/>
                </a:solidFill>
                <a:effectLst/>
                <a:latin typeface="Century Gothic" panose="020B0502020202020204" pitchFamily="34" charset="0"/>
                <a:ea typeface="Calibri" panose="020F0502020204030204" pitchFamily="34" charset="0"/>
                <a:cs typeface="Times New Roman" panose="02020603050405020304" pitchFamily="18" charset="0"/>
              </a:rPr>
              <a:t>Key vocabulary</a:t>
            </a:r>
            <a:endParaRPr lang="en-GB" sz="2000" b="1" u="sng" dirty="0">
              <a:solidFill>
                <a:srgbClr val="4489C9"/>
              </a:solidFill>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buClr>
                <a:srgbClr val="4489C9"/>
              </a:buClr>
              <a:buFont typeface="Arial" panose="020B0604020202020204" pitchFamily="34" charset="0"/>
              <a:buChar char="•"/>
            </a:pPr>
            <a:r>
              <a:rPr lang="en-GB" sz="2000" dirty="0">
                <a:latin typeface="Century Gothic" panose="020B0502020202020204" pitchFamily="34" charset="0"/>
                <a:ea typeface="Calibri" panose="020F0502020204030204" pitchFamily="34" charset="0"/>
                <a:cs typeface="Calibri" panose="020F0502020204030204" pitchFamily="34" charset="0"/>
              </a:rPr>
              <a:t>adaptation</a:t>
            </a:r>
          </a:p>
          <a:p>
            <a:pPr marL="342900" lvl="0" indent="-342900">
              <a:buClr>
                <a:srgbClr val="4489C9"/>
              </a:buClr>
              <a:buFont typeface="Arial" panose="020B0604020202020204" pitchFamily="34" charset="0"/>
              <a:buChar char="•"/>
            </a:pPr>
            <a:r>
              <a:rPr lang="en-GB" sz="2000" dirty="0">
                <a:latin typeface="Century Gothic" panose="020B0502020202020204" pitchFamily="34" charset="0"/>
                <a:ea typeface="Calibri" panose="020F0502020204030204" pitchFamily="34" charset="0"/>
                <a:cs typeface="Calibri" panose="020F0502020204030204" pitchFamily="34" charset="0"/>
              </a:rPr>
              <a:t>environment</a:t>
            </a:r>
          </a:p>
          <a:p>
            <a:pPr marL="342900" lvl="0" indent="-342900">
              <a:buClr>
                <a:srgbClr val="4489C9"/>
              </a:buClr>
              <a:buFont typeface="Arial" panose="020B0604020202020204" pitchFamily="34" charset="0"/>
              <a:buChar char="•"/>
            </a:pPr>
            <a:r>
              <a:rPr lang="en-GB" sz="2000" dirty="0">
                <a:effectLst/>
                <a:latin typeface="Century Gothic" panose="020B0502020202020204" pitchFamily="34" charset="0"/>
                <a:ea typeface="Calibri" panose="020F0502020204030204" pitchFamily="34" charset="0"/>
                <a:cs typeface="Calibri" panose="020F0502020204030204" pitchFamily="34" charset="0"/>
              </a:rPr>
              <a:t>habitat</a:t>
            </a:r>
            <a:endParaRPr lang="en-GB" sz="2000" dirty="0">
              <a:effectLst/>
              <a:latin typeface="Century Gothic" panose="020B0502020202020204" pitchFamily="34" charset="0"/>
              <a:ea typeface="Calibri" panose="020F0502020204030204" pitchFamily="34" charset="0"/>
              <a:cs typeface="Times New Roman" panose="02020603050405020304" pitchFamily="18" charset="0"/>
            </a:endParaRPr>
          </a:p>
          <a:p>
            <a:pPr marL="342900" lvl="0" indent="-342900">
              <a:buClr>
                <a:srgbClr val="4489C9"/>
              </a:buClr>
              <a:buFont typeface="Arial" panose="020B0604020202020204" pitchFamily="34" charset="0"/>
              <a:buChar char="•"/>
            </a:pPr>
            <a:r>
              <a:rPr lang="en-GB" sz="2000" dirty="0">
                <a:latin typeface="Century Gothic" panose="020B0502020202020204" pitchFamily="34" charset="0"/>
                <a:ea typeface="Calibri" panose="020F0502020204030204" pitchFamily="34" charset="0"/>
                <a:cs typeface="Calibri" panose="020F0502020204030204" pitchFamily="34" charset="0"/>
              </a:rPr>
              <a:t>survive</a:t>
            </a:r>
            <a:endParaRPr lang="en-GB" sz="2000" dirty="0">
              <a:effectLst/>
              <a:latin typeface="Century Gothic" panose="020B0502020202020204" pitchFamily="34" charset="0"/>
              <a:ea typeface="Calibri" panose="020F0502020204030204" pitchFamily="34" charset="0"/>
              <a:cs typeface="Times New Roman" panose="02020603050405020304" pitchFamily="18" charset="0"/>
            </a:endParaRPr>
          </a:p>
        </p:txBody>
      </p:sp>
      <p:sp>
        <p:nvSpPr>
          <p:cNvPr id="8" name="Rounded Rectangle 13">
            <a:extLst>
              <a:ext uri="{FF2B5EF4-FFF2-40B4-BE49-F238E27FC236}">
                <a16:creationId xmlns:a16="http://schemas.microsoft.com/office/drawing/2014/main" id="{A681A84C-ED6F-37FC-62B3-07C3682B643E}"/>
              </a:ext>
            </a:extLst>
          </p:cNvPr>
          <p:cNvSpPr/>
          <p:nvPr/>
        </p:nvSpPr>
        <p:spPr>
          <a:xfrm>
            <a:off x="622393" y="405237"/>
            <a:ext cx="6444834"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Why do animals have adaptations?</a:t>
            </a:r>
          </a:p>
        </p:txBody>
      </p:sp>
      <p:pic>
        <p:nvPicPr>
          <p:cNvPr id="9" name="Picture 8" descr="A picture containing text&#10;&#10;Description automatically generated">
            <a:extLst>
              <a:ext uri="{FF2B5EF4-FFF2-40B4-BE49-F238E27FC236}">
                <a16:creationId xmlns:a16="http://schemas.microsoft.com/office/drawing/2014/main" id="{D3066CC9-2B91-0E6A-FAE2-5B164FC89B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82725" y="1634092"/>
            <a:ext cx="2285087" cy="5012088"/>
          </a:xfrm>
          <a:prstGeom prst="rect">
            <a:avLst/>
          </a:prstGeom>
        </p:spPr>
      </p:pic>
      <p:sp>
        <p:nvSpPr>
          <p:cNvPr id="2" name="TextBox 1">
            <a:extLst>
              <a:ext uri="{FF2B5EF4-FFF2-40B4-BE49-F238E27FC236}">
                <a16:creationId xmlns:a16="http://schemas.microsoft.com/office/drawing/2014/main" id="{D64A5DFF-E6EB-41FF-658C-6E149837635B}"/>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2229098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Working Scientifically</a:t>
            </a:r>
          </a:p>
        </p:txBody>
      </p:sp>
      <p:grpSp>
        <p:nvGrpSpPr>
          <p:cNvPr id="5" name="Group 1">
            <a:extLst>
              <a:ext uri="{FF2B5EF4-FFF2-40B4-BE49-F238E27FC236}">
                <a16:creationId xmlns:a16="http://schemas.microsoft.com/office/drawing/2014/main" id="{96BB4CD4-6FC7-49FF-8924-4B6FC2F5A9D0}"/>
              </a:ext>
            </a:extLst>
          </p:cNvPr>
          <p:cNvGrpSpPr/>
          <p:nvPr/>
        </p:nvGrpSpPr>
        <p:grpSpPr>
          <a:xfrm>
            <a:off x="3847083" y="1788587"/>
            <a:ext cx="4472740" cy="4341629"/>
            <a:chOff x="2323083" y="1750735"/>
            <a:chExt cx="4472740" cy="4341629"/>
          </a:xfrm>
        </p:grpSpPr>
        <p:sp>
          <p:nvSpPr>
            <p:cNvPr id="6" name="Oval 2">
              <a:extLst>
                <a:ext uri="{FF2B5EF4-FFF2-40B4-BE49-F238E27FC236}">
                  <a16:creationId xmlns:a16="http://schemas.microsoft.com/office/drawing/2014/main" id="{831BF6E6-2A6C-4829-A984-AF0C5E960D43}"/>
                </a:ext>
              </a:extLst>
            </p:cNvPr>
            <p:cNvSpPr/>
            <p:nvPr/>
          </p:nvSpPr>
          <p:spPr>
            <a:xfrm>
              <a:off x="2388990" y="1750735"/>
              <a:ext cx="4341629" cy="4341629"/>
            </a:xfrm>
            <a:prstGeom prst="ellipse">
              <a:avLst/>
            </a:pr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7" name="Oval 3">
              <a:extLst>
                <a:ext uri="{FF2B5EF4-FFF2-40B4-BE49-F238E27FC236}">
                  <a16:creationId xmlns:a16="http://schemas.microsoft.com/office/drawing/2014/main" id="{6E60BD8F-854C-4F3B-AD84-8E9D68AF42A6}"/>
                </a:ext>
              </a:extLst>
            </p:cNvPr>
            <p:cNvSpPr/>
            <p:nvPr/>
          </p:nvSpPr>
          <p:spPr>
            <a:xfrm>
              <a:off x="2323083" y="3867495"/>
              <a:ext cx="131813" cy="131813"/>
            </a:xfrm>
            <a:prstGeom prst="ellipse">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p>
          </p:txBody>
        </p:sp>
        <p:sp>
          <p:nvSpPr>
            <p:cNvPr id="8" name="Oval 4">
              <a:extLst>
                <a:ext uri="{FF2B5EF4-FFF2-40B4-BE49-F238E27FC236}">
                  <a16:creationId xmlns:a16="http://schemas.microsoft.com/office/drawing/2014/main" id="{F5A4ACCC-8E69-475D-8901-EB336CE75DB5}"/>
                </a:ext>
              </a:extLst>
            </p:cNvPr>
            <p:cNvSpPr/>
            <p:nvPr/>
          </p:nvSpPr>
          <p:spPr>
            <a:xfrm>
              <a:off x="3472176" y="5748785"/>
              <a:ext cx="131813" cy="1318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Oval 5">
              <a:extLst>
                <a:ext uri="{FF2B5EF4-FFF2-40B4-BE49-F238E27FC236}">
                  <a16:creationId xmlns:a16="http://schemas.microsoft.com/office/drawing/2014/main" id="{6FBDD845-6076-48A3-B01D-04688871CDA6}"/>
                </a:ext>
              </a:extLst>
            </p:cNvPr>
            <p:cNvSpPr/>
            <p:nvPr/>
          </p:nvSpPr>
          <p:spPr>
            <a:xfrm>
              <a:off x="5627959" y="5731201"/>
              <a:ext cx="131813" cy="131813"/>
            </a:xfrm>
            <a:prstGeom prst="ellipse">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0" name="Oval 6">
              <a:extLst>
                <a:ext uri="{FF2B5EF4-FFF2-40B4-BE49-F238E27FC236}">
                  <a16:creationId xmlns:a16="http://schemas.microsoft.com/office/drawing/2014/main" id="{A6F2C732-957A-4089-A1B5-DCFBBDEE7436}"/>
                </a:ext>
              </a:extLst>
            </p:cNvPr>
            <p:cNvSpPr/>
            <p:nvPr/>
          </p:nvSpPr>
          <p:spPr>
            <a:xfrm>
              <a:off x="6664010" y="3867495"/>
              <a:ext cx="131813" cy="13181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Oval 7">
              <a:extLst>
                <a:ext uri="{FF2B5EF4-FFF2-40B4-BE49-F238E27FC236}">
                  <a16:creationId xmlns:a16="http://schemas.microsoft.com/office/drawing/2014/main" id="{06CBE43B-D674-4BDF-8ECC-E1B8A4F85240}"/>
                </a:ext>
              </a:extLst>
            </p:cNvPr>
            <p:cNvSpPr/>
            <p:nvPr/>
          </p:nvSpPr>
          <p:spPr>
            <a:xfrm>
              <a:off x="5619167" y="1965330"/>
              <a:ext cx="131813" cy="13181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Oval 8">
              <a:extLst>
                <a:ext uri="{FF2B5EF4-FFF2-40B4-BE49-F238E27FC236}">
                  <a16:creationId xmlns:a16="http://schemas.microsoft.com/office/drawing/2014/main" id="{8F3C313B-956F-4A39-9062-EE75CE29834C}"/>
                </a:ext>
              </a:extLst>
            </p:cNvPr>
            <p:cNvSpPr/>
            <p:nvPr/>
          </p:nvSpPr>
          <p:spPr>
            <a:xfrm>
              <a:off x="3454592" y="1965330"/>
              <a:ext cx="131813" cy="1318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cxnSp>
        <p:nvCxnSpPr>
          <p:cNvPr id="13" name="Straight Arrow Connector 9">
            <a:extLst>
              <a:ext uri="{FF2B5EF4-FFF2-40B4-BE49-F238E27FC236}">
                <a16:creationId xmlns:a16="http://schemas.microsoft.com/office/drawing/2014/main" id="{F4C72D5A-DA5D-4771-ABB3-A5F7BBFB5CBE}"/>
              </a:ext>
            </a:extLst>
          </p:cNvPr>
          <p:cNvCxnSpPr/>
          <p:nvPr/>
        </p:nvCxnSpPr>
        <p:spPr>
          <a:xfrm>
            <a:off x="4738541" y="3186405"/>
            <a:ext cx="2705493" cy="1545995"/>
          </a:xfrm>
          <a:prstGeom prst="straightConnector1">
            <a:avLst/>
          </a:prstGeom>
          <a:ln w="38100">
            <a:solidFill>
              <a:schemeClr val="tx1">
                <a:lumMod val="50000"/>
                <a:lumOff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4" name="Straight Arrow Connector 10">
            <a:extLst>
              <a:ext uri="{FF2B5EF4-FFF2-40B4-BE49-F238E27FC236}">
                <a16:creationId xmlns:a16="http://schemas.microsoft.com/office/drawing/2014/main" id="{83E2BA47-0BE6-40A5-A0C9-330A191874E3}"/>
              </a:ext>
            </a:extLst>
          </p:cNvPr>
          <p:cNvCxnSpPr>
            <a:endCxn id="17" idx="4"/>
          </p:cNvCxnSpPr>
          <p:nvPr/>
        </p:nvCxnSpPr>
        <p:spPr>
          <a:xfrm>
            <a:off x="6077147" y="2403979"/>
            <a:ext cx="10279" cy="3158254"/>
          </a:xfrm>
          <a:prstGeom prst="straightConnector1">
            <a:avLst/>
          </a:prstGeom>
          <a:ln w="38100">
            <a:solidFill>
              <a:schemeClr val="tx1">
                <a:lumMod val="50000"/>
                <a:lumOff val="50000"/>
              </a:schemeClr>
            </a:solidFill>
            <a:tailEnd type="none"/>
          </a:ln>
        </p:spPr>
        <p:style>
          <a:lnRef idx="1">
            <a:schemeClr val="accent1"/>
          </a:lnRef>
          <a:fillRef idx="0">
            <a:schemeClr val="accent1"/>
          </a:fillRef>
          <a:effectRef idx="0">
            <a:schemeClr val="accent1"/>
          </a:effectRef>
          <a:fontRef idx="minor">
            <a:schemeClr val="tx1"/>
          </a:fontRef>
        </p:style>
      </p:cxnSp>
      <p:cxnSp>
        <p:nvCxnSpPr>
          <p:cNvPr id="15" name="Straight Arrow Connector 11">
            <a:extLst>
              <a:ext uri="{FF2B5EF4-FFF2-40B4-BE49-F238E27FC236}">
                <a16:creationId xmlns:a16="http://schemas.microsoft.com/office/drawing/2014/main" id="{47A7D286-1670-4045-BFE4-B0FDBC9D89B4}"/>
              </a:ext>
            </a:extLst>
          </p:cNvPr>
          <p:cNvCxnSpPr/>
          <p:nvPr/>
        </p:nvCxnSpPr>
        <p:spPr>
          <a:xfrm flipH="1">
            <a:off x="4757396" y="3176977"/>
            <a:ext cx="2648931" cy="1555422"/>
          </a:xfrm>
          <a:prstGeom prst="straightConnector1">
            <a:avLst/>
          </a:prstGeom>
          <a:ln w="38100">
            <a:solidFill>
              <a:schemeClr val="tx1">
                <a:lumMod val="50000"/>
                <a:lumOff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6" name="Oval 14">
            <a:extLst>
              <a:ext uri="{FF2B5EF4-FFF2-40B4-BE49-F238E27FC236}">
                <a16:creationId xmlns:a16="http://schemas.microsoft.com/office/drawing/2014/main" id="{B8486A6A-769B-4590-96AD-89CEDDF449E2}"/>
              </a:ext>
            </a:extLst>
          </p:cNvPr>
          <p:cNvSpPr/>
          <p:nvPr/>
        </p:nvSpPr>
        <p:spPr>
          <a:xfrm>
            <a:off x="5451067" y="3316547"/>
            <a:ext cx="1272716" cy="1272716"/>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Donut 15">
            <a:extLst>
              <a:ext uri="{FF2B5EF4-FFF2-40B4-BE49-F238E27FC236}">
                <a16:creationId xmlns:a16="http://schemas.microsoft.com/office/drawing/2014/main" id="{A1D80E65-8BDD-41D7-8BF2-93F73C3BBAFA}"/>
              </a:ext>
            </a:extLst>
          </p:cNvPr>
          <p:cNvSpPr/>
          <p:nvPr/>
        </p:nvSpPr>
        <p:spPr>
          <a:xfrm>
            <a:off x="4478097" y="2343577"/>
            <a:ext cx="3218656" cy="3218656"/>
          </a:xfrm>
          <a:prstGeom prst="donut">
            <a:avLst>
              <a:gd name="adj" fmla="val 4483"/>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grpSp>
        <p:nvGrpSpPr>
          <p:cNvPr id="18" name="Group 16">
            <a:extLst>
              <a:ext uri="{FF2B5EF4-FFF2-40B4-BE49-F238E27FC236}">
                <a16:creationId xmlns:a16="http://schemas.microsoft.com/office/drawing/2014/main" id="{BA104717-B490-4DB0-81D2-DD68E0A75393}"/>
              </a:ext>
            </a:extLst>
          </p:cNvPr>
          <p:cNvGrpSpPr/>
          <p:nvPr/>
        </p:nvGrpSpPr>
        <p:grpSpPr>
          <a:xfrm>
            <a:off x="4051495" y="1918679"/>
            <a:ext cx="4068452" cy="4068452"/>
            <a:chOff x="2527495" y="1880828"/>
            <a:chExt cx="4068452" cy="4068452"/>
          </a:xfrm>
        </p:grpSpPr>
        <p:sp>
          <p:nvSpPr>
            <p:cNvPr id="19" name="Block Arc 17">
              <a:extLst>
                <a:ext uri="{FF2B5EF4-FFF2-40B4-BE49-F238E27FC236}">
                  <a16:creationId xmlns:a16="http://schemas.microsoft.com/office/drawing/2014/main" id="{F9910F8E-D226-4CA1-A1C6-F43774A7002F}"/>
                </a:ext>
              </a:extLst>
            </p:cNvPr>
            <p:cNvSpPr/>
            <p:nvPr/>
          </p:nvSpPr>
          <p:spPr>
            <a:xfrm rot="19920000">
              <a:off x="2527495" y="1880828"/>
              <a:ext cx="4068452" cy="4068452"/>
            </a:xfrm>
            <a:prstGeom prst="blockArc">
              <a:avLst>
                <a:gd name="adj1" fmla="val 10800000"/>
                <a:gd name="adj2" fmla="val 14124484"/>
                <a:gd name="adj3" fmla="val 28327"/>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a:solidFill>
                  <a:schemeClr val="tx1"/>
                </a:solidFill>
              </a:endParaRPr>
            </a:p>
          </p:txBody>
        </p:sp>
        <p:sp>
          <p:nvSpPr>
            <p:cNvPr id="20" name="Block Arc 18">
              <a:extLst>
                <a:ext uri="{FF2B5EF4-FFF2-40B4-BE49-F238E27FC236}">
                  <a16:creationId xmlns:a16="http://schemas.microsoft.com/office/drawing/2014/main" id="{A50FF15A-456D-4EF3-8BEE-28C0488381FE}"/>
                </a:ext>
              </a:extLst>
            </p:cNvPr>
            <p:cNvSpPr/>
            <p:nvPr/>
          </p:nvSpPr>
          <p:spPr>
            <a:xfrm rot="16320000">
              <a:off x="2527495" y="1880828"/>
              <a:ext cx="4068452" cy="4068452"/>
            </a:xfrm>
            <a:prstGeom prst="blockArc">
              <a:avLst>
                <a:gd name="adj1" fmla="val 10800000"/>
                <a:gd name="adj2" fmla="val 14124484"/>
                <a:gd name="adj3" fmla="val 2832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1" name="Block Arc 19">
              <a:extLst>
                <a:ext uri="{FF2B5EF4-FFF2-40B4-BE49-F238E27FC236}">
                  <a16:creationId xmlns:a16="http://schemas.microsoft.com/office/drawing/2014/main" id="{66665F16-357E-4536-B2E1-E6C82B5336FB}"/>
                </a:ext>
              </a:extLst>
            </p:cNvPr>
            <p:cNvSpPr/>
            <p:nvPr/>
          </p:nvSpPr>
          <p:spPr>
            <a:xfrm rot="12720000">
              <a:off x="2527495" y="1880828"/>
              <a:ext cx="4068452" cy="4068452"/>
            </a:xfrm>
            <a:prstGeom prst="blockArc">
              <a:avLst>
                <a:gd name="adj1" fmla="val 10800000"/>
                <a:gd name="adj2" fmla="val 14124484"/>
                <a:gd name="adj3" fmla="val 28327"/>
              </a:avLst>
            </a:prstGeom>
            <a:solidFill>
              <a:srgbClr val="FF33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2" name="Block Arc 20">
              <a:extLst>
                <a:ext uri="{FF2B5EF4-FFF2-40B4-BE49-F238E27FC236}">
                  <a16:creationId xmlns:a16="http://schemas.microsoft.com/office/drawing/2014/main" id="{084D769B-31FD-4484-B9B0-D7FEA208C195}"/>
                </a:ext>
              </a:extLst>
            </p:cNvPr>
            <p:cNvSpPr/>
            <p:nvPr/>
          </p:nvSpPr>
          <p:spPr>
            <a:xfrm rot="9120000">
              <a:off x="2527495" y="1880828"/>
              <a:ext cx="4068452" cy="4068452"/>
            </a:xfrm>
            <a:prstGeom prst="blockArc">
              <a:avLst>
                <a:gd name="adj1" fmla="val 10800000"/>
                <a:gd name="adj2" fmla="val 14124484"/>
                <a:gd name="adj3" fmla="val 2832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3" name="Block Arc 21">
              <a:extLst>
                <a:ext uri="{FF2B5EF4-FFF2-40B4-BE49-F238E27FC236}">
                  <a16:creationId xmlns:a16="http://schemas.microsoft.com/office/drawing/2014/main" id="{12FF3314-B1A7-40DE-9578-C5995FD82C23}"/>
                </a:ext>
              </a:extLst>
            </p:cNvPr>
            <p:cNvSpPr/>
            <p:nvPr/>
          </p:nvSpPr>
          <p:spPr>
            <a:xfrm rot="5520000">
              <a:off x="2527495" y="1880828"/>
              <a:ext cx="4068452" cy="4068452"/>
            </a:xfrm>
            <a:prstGeom prst="blockArc">
              <a:avLst>
                <a:gd name="adj1" fmla="val 10800000"/>
                <a:gd name="adj2" fmla="val 14124484"/>
                <a:gd name="adj3" fmla="val 28327"/>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sp>
          <p:nvSpPr>
            <p:cNvPr id="24" name="Block Arc 22">
              <a:extLst>
                <a:ext uri="{FF2B5EF4-FFF2-40B4-BE49-F238E27FC236}">
                  <a16:creationId xmlns:a16="http://schemas.microsoft.com/office/drawing/2014/main" id="{CDA50885-B360-4844-B069-0643BD88A38F}"/>
                </a:ext>
              </a:extLst>
            </p:cNvPr>
            <p:cNvSpPr/>
            <p:nvPr/>
          </p:nvSpPr>
          <p:spPr>
            <a:xfrm rot="1920000">
              <a:off x="2527495" y="1880828"/>
              <a:ext cx="4068452" cy="4068452"/>
            </a:xfrm>
            <a:prstGeom prst="blockArc">
              <a:avLst>
                <a:gd name="adj1" fmla="val 10800000"/>
                <a:gd name="adj2" fmla="val 14124484"/>
                <a:gd name="adj3" fmla="val 2832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tx1"/>
                </a:solidFill>
              </a:endParaRPr>
            </a:p>
          </p:txBody>
        </p:sp>
      </p:grpSp>
      <p:sp>
        <p:nvSpPr>
          <p:cNvPr id="27" name="TextBox 26">
            <a:extLst>
              <a:ext uri="{FF2B5EF4-FFF2-40B4-BE49-F238E27FC236}">
                <a16:creationId xmlns:a16="http://schemas.microsoft.com/office/drawing/2014/main" id="{3152CCE7-CAE8-4EBF-9385-4A2AA6A0976C}"/>
              </a:ext>
            </a:extLst>
          </p:cNvPr>
          <p:cNvSpPr txBox="1"/>
          <p:nvPr/>
        </p:nvSpPr>
        <p:spPr>
          <a:xfrm>
            <a:off x="2638186" y="1617002"/>
            <a:ext cx="2805546" cy="646331"/>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Make detailed observations</a:t>
            </a:r>
            <a:endParaRPr lang="ko-KR" altLang="en-US" b="1" dirty="0">
              <a:solidFill>
                <a:schemeClr val="tx1">
                  <a:lumMod val="75000"/>
                  <a:lumOff val="25000"/>
                </a:schemeClr>
              </a:solidFill>
              <a:latin typeface="Century Gothic" panose="020B0502020202020204" pitchFamily="34" charset="0"/>
              <a:cs typeface="Arial" pitchFamily="34" charset="0"/>
            </a:endParaRPr>
          </a:p>
        </p:txBody>
      </p:sp>
      <p:sp>
        <p:nvSpPr>
          <p:cNvPr id="30" name="TextBox 29">
            <a:extLst>
              <a:ext uri="{FF2B5EF4-FFF2-40B4-BE49-F238E27FC236}">
                <a16:creationId xmlns:a16="http://schemas.microsoft.com/office/drawing/2014/main" id="{E024FCDC-4F46-449E-967E-8F99CC2317D5}"/>
              </a:ext>
            </a:extLst>
          </p:cNvPr>
          <p:cNvSpPr txBox="1"/>
          <p:nvPr/>
        </p:nvSpPr>
        <p:spPr>
          <a:xfrm>
            <a:off x="7309207" y="1736616"/>
            <a:ext cx="2805546" cy="646331"/>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Ask scientific questions and plan enquiries</a:t>
            </a:r>
            <a:endParaRPr lang="ko-KR" altLang="en-US" b="1" dirty="0">
              <a:solidFill>
                <a:schemeClr val="tx1">
                  <a:lumMod val="75000"/>
                  <a:lumOff val="25000"/>
                </a:schemeClr>
              </a:solidFill>
              <a:latin typeface="Century Gothic" panose="020B0502020202020204" pitchFamily="34" charset="0"/>
              <a:cs typeface="Arial" pitchFamily="34" charset="0"/>
            </a:endParaRPr>
          </a:p>
        </p:txBody>
      </p:sp>
      <p:sp>
        <p:nvSpPr>
          <p:cNvPr id="33" name="TextBox 32">
            <a:extLst>
              <a:ext uri="{FF2B5EF4-FFF2-40B4-BE49-F238E27FC236}">
                <a16:creationId xmlns:a16="http://schemas.microsoft.com/office/drawing/2014/main" id="{2D5270F3-CBED-4B4D-922F-A02AEA541059}"/>
              </a:ext>
            </a:extLst>
          </p:cNvPr>
          <p:cNvSpPr txBox="1"/>
          <p:nvPr/>
        </p:nvSpPr>
        <p:spPr>
          <a:xfrm>
            <a:off x="1445623" y="3595193"/>
            <a:ext cx="2707728" cy="1107996"/>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Evaluate results and draw scientific conclusions</a:t>
            </a:r>
          </a:p>
          <a:p>
            <a:pPr algn="r"/>
            <a:endParaRPr lang="ko-KR" altLang="en-US" sz="1200" b="1" dirty="0">
              <a:solidFill>
                <a:schemeClr val="tx1">
                  <a:lumMod val="75000"/>
                  <a:lumOff val="25000"/>
                </a:schemeClr>
              </a:solidFill>
              <a:cs typeface="Arial" pitchFamily="34" charset="0"/>
            </a:endParaRPr>
          </a:p>
        </p:txBody>
      </p:sp>
      <p:sp>
        <p:nvSpPr>
          <p:cNvPr id="36" name="TextBox 35">
            <a:extLst>
              <a:ext uri="{FF2B5EF4-FFF2-40B4-BE49-F238E27FC236}">
                <a16:creationId xmlns:a16="http://schemas.microsoft.com/office/drawing/2014/main" id="{B95BA24F-44B8-497A-9D7A-E2FBFA346629}"/>
              </a:ext>
            </a:extLst>
          </p:cNvPr>
          <p:cNvSpPr txBox="1"/>
          <p:nvPr/>
        </p:nvSpPr>
        <p:spPr>
          <a:xfrm>
            <a:off x="8106680" y="3720681"/>
            <a:ext cx="2805546" cy="646331"/>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Set up fair tests with controlled variables</a:t>
            </a:r>
            <a:endParaRPr lang="ko-KR" altLang="en-US" b="1" dirty="0">
              <a:solidFill>
                <a:schemeClr val="tx1">
                  <a:lumMod val="75000"/>
                  <a:lumOff val="25000"/>
                </a:schemeClr>
              </a:solidFill>
              <a:latin typeface="Century Gothic" panose="020B0502020202020204" pitchFamily="34" charset="0"/>
              <a:cs typeface="Arial" pitchFamily="34" charset="0"/>
            </a:endParaRPr>
          </a:p>
        </p:txBody>
      </p:sp>
      <p:sp>
        <p:nvSpPr>
          <p:cNvPr id="39" name="TextBox 38">
            <a:extLst>
              <a:ext uri="{FF2B5EF4-FFF2-40B4-BE49-F238E27FC236}">
                <a16:creationId xmlns:a16="http://schemas.microsoft.com/office/drawing/2014/main" id="{EE57B315-05D9-42F5-B72F-2FBC9F2F82FE}"/>
              </a:ext>
            </a:extLst>
          </p:cNvPr>
          <p:cNvSpPr txBox="1"/>
          <p:nvPr/>
        </p:nvSpPr>
        <p:spPr>
          <a:xfrm>
            <a:off x="2340107" y="5470892"/>
            <a:ext cx="2805546" cy="646331"/>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Make informed, scientific predictions</a:t>
            </a:r>
            <a:endParaRPr lang="ko-KR" altLang="en-US" b="1" dirty="0">
              <a:solidFill>
                <a:schemeClr val="tx1">
                  <a:lumMod val="75000"/>
                  <a:lumOff val="25000"/>
                </a:schemeClr>
              </a:solidFill>
              <a:latin typeface="Century Gothic" panose="020B0502020202020204" pitchFamily="34" charset="0"/>
              <a:cs typeface="Arial" pitchFamily="34" charset="0"/>
            </a:endParaRPr>
          </a:p>
        </p:txBody>
      </p:sp>
      <p:sp>
        <p:nvSpPr>
          <p:cNvPr id="42" name="TextBox 41">
            <a:extLst>
              <a:ext uri="{FF2B5EF4-FFF2-40B4-BE49-F238E27FC236}">
                <a16:creationId xmlns:a16="http://schemas.microsoft.com/office/drawing/2014/main" id="{A735506C-7532-412C-B51A-3BC43D0F9498}"/>
              </a:ext>
            </a:extLst>
          </p:cNvPr>
          <p:cNvSpPr txBox="1"/>
          <p:nvPr/>
        </p:nvSpPr>
        <p:spPr>
          <a:xfrm>
            <a:off x="7239894" y="5562233"/>
            <a:ext cx="2805546" cy="646331"/>
          </a:xfrm>
          <a:prstGeom prst="rect">
            <a:avLst/>
          </a:prstGeom>
          <a:noFill/>
        </p:spPr>
        <p:txBody>
          <a:bodyPr wrap="square" rtlCol="0">
            <a:spAutoFit/>
          </a:bodyPr>
          <a:lstStyle/>
          <a:p>
            <a:pPr algn="ctr"/>
            <a:r>
              <a:rPr lang="en-US" altLang="ko-KR" b="1" dirty="0">
                <a:solidFill>
                  <a:schemeClr val="tx1">
                    <a:lumMod val="75000"/>
                    <a:lumOff val="25000"/>
                  </a:schemeClr>
                </a:solidFill>
                <a:latin typeface="Century Gothic" panose="020B0502020202020204" pitchFamily="34" charset="0"/>
                <a:cs typeface="Arial" pitchFamily="34" charset="0"/>
              </a:rPr>
              <a:t>Accurately record results and data</a:t>
            </a:r>
            <a:endParaRPr lang="ko-KR" altLang="en-US" b="1" dirty="0">
              <a:solidFill>
                <a:schemeClr val="tx1">
                  <a:lumMod val="75000"/>
                  <a:lumOff val="25000"/>
                </a:schemeClr>
              </a:solidFill>
              <a:latin typeface="Century Gothic" panose="020B0502020202020204" pitchFamily="34" charset="0"/>
              <a:cs typeface="Arial" pitchFamily="34" charset="0"/>
            </a:endParaRPr>
          </a:p>
        </p:txBody>
      </p:sp>
      <p:pic>
        <p:nvPicPr>
          <p:cNvPr id="2" name="Picture 1"/>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16410" y1="13324" x2="16410" y2="13324"/>
                        <a14:foregroundMark x1="23703" y1="36746" x2="30996" y2="56381"/>
                        <a14:foregroundMark x1="46985" y1="33520" x2="63815" y2="68163"/>
                        <a14:foregroundMark x1="50351" y1="67602" x2="15428" y2="63815"/>
                        <a14:foregroundMark x1="18233" y1="34362" x2="30575" y2="60028"/>
                        <a14:foregroundMark x1="22440" y1="53296" x2="22440" y2="53296"/>
                        <a14:foregroundMark x1="50631" y1="29874" x2="50631" y2="29874"/>
                        <a14:foregroundMark x1="35764" y1="34081" x2="65778" y2="33240"/>
                        <a14:foregroundMark x1="67602" y1="38710" x2="78682" y2="52454"/>
                        <a14:foregroundMark x1="85975" y1="37027" x2="73773" y2="42496"/>
                        <a14:foregroundMark x1="75316" y1="65498" x2="75316" y2="65498"/>
                      </a14:backgroundRemoval>
                    </a14:imgEffect>
                  </a14:imgLayer>
                </a14:imgProps>
              </a:ext>
            </a:extLst>
          </a:blip>
          <a:stretch>
            <a:fillRect/>
          </a:stretch>
        </p:blipFill>
        <p:spPr>
          <a:xfrm>
            <a:off x="6266483" y="2147495"/>
            <a:ext cx="1079074" cy="1079074"/>
          </a:xfrm>
          <a:prstGeom prst="rect">
            <a:avLst/>
          </a:prstGeom>
        </p:spPr>
      </p:pic>
      <p:sp>
        <p:nvSpPr>
          <p:cNvPr id="3" name="TextBox 2"/>
          <p:cNvSpPr txBox="1"/>
          <p:nvPr/>
        </p:nvSpPr>
        <p:spPr>
          <a:xfrm>
            <a:off x="5528356" y="3619767"/>
            <a:ext cx="1101906" cy="646331"/>
          </a:xfrm>
          <a:prstGeom prst="rect">
            <a:avLst/>
          </a:prstGeom>
          <a:noFill/>
        </p:spPr>
        <p:txBody>
          <a:bodyPr wrap="square" rtlCol="0">
            <a:spAutoFit/>
          </a:bodyPr>
          <a:lstStyle/>
          <a:p>
            <a:pPr algn="ctr"/>
            <a:r>
              <a:rPr lang="en-US" b="1" dirty="0">
                <a:solidFill>
                  <a:schemeClr val="bg1"/>
                </a:solidFill>
                <a:latin typeface="Century Gothic" panose="020B0502020202020204" pitchFamily="34" charset="0"/>
              </a:rPr>
              <a:t>In UKS2 we…</a:t>
            </a:r>
            <a:endParaRPr lang="en-GB" b="1" dirty="0">
              <a:solidFill>
                <a:schemeClr val="bg1"/>
              </a:solidFill>
              <a:latin typeface="Century Gothic" panose="020B0502020202020204" pitchFamily="34" charset="0"/>
            </a:endParaRPr>
          </a:p>
        </p:txBody>
      </p:sp>
      <p:pic>
        <p:nvPicPr>
          <p:cNvPr id="50" name="Picture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5477" y="3410146"/>
            <a:ext cx="1074637" cy="1074637"/>
          </a:xfrm>
          <a:prstGeom prst="rect">
            <a:avLst/>
          </a:prstGeom>
        </p:spPr>
      </p:pic>
      <p:pic>
        <p:nvPicPr>
          <p:cNvPr id="51" name="Picture 5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00794" y="2186966"/>
            <a:ext cx="1049595" cy="1049595"/>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29034" y="4686282"/>
            <a:ext cx="1020111" cy="1020111"/>
          </a:xfrm>
          <a:prstGeom prst="rect">
            <a:avLst/>
          </a:prstGeom>
        </p:spPr>
      </p:pic>
      <p:pic>
        <p:nvPicPr>
          <p:cNvPr id="55" name="Picture 5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14184" y="4694844"/>
            <a:ext cx="1031373" cy="1031373"/>
          </a:xfrm>
          <a:prstGeom prst="rect">
            <a:avLst/>
          </a:prstGeom>
        </p:spPr>
      </p:pic>
      <p:pic>
        <p:nvPicPr>
          <p:cNvPr id="59" name="Picture 5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78375" y="3426080"/>
            <a:ext cx="1096218" cy="1096218"/>
          </a:xfrm>
          <a:prstGeom prst="rect">
            <a:avLst/>
          </a:prstGeom>
        </p:spPr>
      </p:pic>
    </p:spTree>
    <p:extLst>
      <p:ext uri="{BB962C8B-B14F-4D97-AF65-F5344CB8AC3E}">
        <p14:creationId xmlns:p14="http://schemas.microsoft.com/office/powerpoint/2010/main" val="42556602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peech Bubble: Rectangle with Corners Rounded 2">
            <a:extLst>
              <a:ext uri="{FF2B5EF4-FFF2-40B4-BE49-F238E27FC236}">
                <a16:creationId xmlns:a16="http://schemas.microsoft.com/office/drawing/2014/main" id="{30ADF4FB-CD8F-4E5C-BC4B-5AD06A8CA232}"/>
              </a:ext>
            </a:extLst>
          </p:cNvPr>
          <p:cNvSpPr/>
          <p:nvPr/>
        </p:nvSpPr>
        <p:spPr>
          <a:xfrm>
            <a:off x="382878" y="277816"/>
            <a:ext cx="3248090" cy="1250593"/>
          </a:xfrm>
          <a:prstGeom prst="wedgeRoundRectCallout">
            <a:avLst>
              <a:gd name="adj1" fmla="val -22730"/>
              <a:gd name="adj2" fmla="val 96359"/>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Century Gothic" panose="020B0502020202020204" pitchFamily="34" charset="0"/>
              </a:rPr>
              <a:t>How have these species adapted to their cold environment?</a:t>
            </a:r>
            <a:endParaRPr lang="en-US" sz="2000" dirty="0">
              <a:latin typeface="Century Gothic" panose="020B0502020202020204" pitchFamily="34" charset="0"/>
            </a:endParaRP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66378" y="4388738"/>
            <a:ext cx="3423289" cy="1829182"/>
          </a:xfrm>
          <a:prstGeom prst="rect">
            <a:avLst/>
          </a:prstGeom>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220320" y="277816"/>
            <a:ext cx="2469348" cy="2191447"/>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11730" y="1814130"/>
            <a:ext cx="2843648" cy="2381081"/>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90383" y="2454708"/>
            <a:ext cx="2456405" cy="3763212"/>
          </a:xfrm>
          <a:prstGeom prst="rect">
            <a:avLst/>
          </a:prstGeom>
        </p:spPr>
      </p:pic>
      <p:pic>
        <p:nvPicPr>
          <p:cNvPr id="13" name="Picture 12" descr="A picture containing text, toy, doll&#10;&#10;Description automatically generated">
            <a:extLst>
              <a:ext uri="{FF2B5EF4-FFF2-40B4-BE49-F238E27FC236}">
                <a16:creationId xmlns:a16="http://schemas.microsoft.com/office/drawing/2014/main" id="{5264A39B-FF2D-38D2-E01E-F9DE6BC866AC}"/>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4389" y="1991558"/>
            <a:ext cx="2416823" cy="4689511"/>
          </a:xfrm>
          <a:prstGeom prst="rect">
            <a:avLst/>
          </a:prstGeom>
        </p:spPr>
      </p:pic>
      <p:sp>
        <p:nvSpPr>
          <p:cNvPr id="4" name="TextBox 3">
            <a:extLst>
              <a:ext uri="{FF2B5EF4-FFF2-40B4-BE49-F238E27FC236}">
                <a16:creationId xmlns:a16="http://schemas.microsoft.com/office/drawing/2014/main" id="{A64519A2-64C2-8925-2194-84F4EE8A7B8D}"/>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517017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peech Bubble: Rectangle with Corners Rounded 10">
            <a:extLst>
              <a:ext uri="{FF2B5EF4-FFF2-40B4-BE49-F238E27FC236}">
                <a16:creationId xmlns:a16="http://schemas.microsoft.com/office/drawing/2014/main" id="{08E57FAA-5CD8-F706-7743-41D5E0072445}"/>
              </a:ext>
            </a:extLst>
          </p:cNvPr>
          <p:cNvSpPr/>
          <p:nvPr/>
        </p:nvSpPr>
        <p:spPr>
          <a:xfrm>
            <a:off x="1091953" y="309436"/>
            <a:ext cx="6952473" cy="646331"/>
          </a:xfrm>
          <a:prstGeom prst="wedgeRoundRectCallout">
            <a:avLst>
              <a:gd name="adj1" fmla="val 54543"/>
              <a:gd name="adj2" fmla="val 5350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Century Gothic" panose="020B0502020202020204" pitchFamily="34" charset="0"/>
              </a:rPr>
              <a:t>How is the snowshoe hare adapted to help it survive?</a:t>
            </a:r>
          </a:p>
        </p:txBody>
      </p:sp>
      <p:pic>
        <p:nvPicPr>
          <p:cNvPr id="18" name="Picture 17" descr="A picture containing text, toy, doll&#10;&#10;Description automatically generated">
            <a:extLst>
              <a:ext uri="{FF2B5EF4-FFF2-40B4-BE49-F238E27FC236}">
                <a16:creationId xmlns:a16="http://schemas.microsoft.com/office/drawing/2014/main" id="{14538B60-44E6-32FE-A76E-FFBD094DCA8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61927" y="145008"/>
            <a:ext cx="4143173" cy="6858000"/>
          </a:xfrm>
          <a:prstGeom prst="rect">
            <a:avLst/>
          </a:prstGeom>
        </p:spPr>
      </p:pic>
      <p:sp>
        <p:nvSpPr>
          <p:cNvPr id="19" name="Content Placeholder 2">
            <a:extLst>
              <a:ext uri="{FF2B5EF4-FFF2-40B4-BE49-F238E27FC236}">
                <a16:creationId xmlns:a16="http://schemas.microsoft.com/office/drawing/2014/main" id="{28FE1366-304C-83B3-9A2A-EEDA721CC1D3}"/>
              </a:ext>
            </a:extLst>
          </p:cNvPr>
          <p:cNvSpPr txBox="1">
            <a:spLocks/>
          </p:cNvSpPr>
          <p:nvPr/>
        </p:nvSpPr>
        <p:spPr>
          <a:xfrm>
            <a:off x="4123718" y="2128051"/>
            <a:ext cx="3217642" cy="479394"/>
          </a:xfrm>
          <a:prstGeom prst="roundRect">
            <a:avLst/>
          </a:prstGeom>
          <a:solidFill>
            <a:schemeClr val="accent1">
              <a:lumMod val="20000"/>
              <a:lumOff val="80000"/>
            </a:schemeClr>
          </a:solidFill>
          <a:ln w="38100">
            <a:solidFill>
              <a:srgbClr val="4489C9"/>
            </a:solidFill>
          </a:ln>
        </p:spPr>
        <p:txBody>
          <a:bodyPr vert="horz" lIns="91440" tIns="45720" rIns="91440" bIns="45720" rtlCol="0" anchor="ctr">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lang="en-GB" sz="20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b="0" i="0" dirty="0">
                <a:solidFill>
                  <a:srgbClr val="000000"/>
                </a:solidFill>
                <a:effectLst/>
              </a:rPr>
              <a:t>Snowshoe hare in winter</a:t>
            </a:r>
          </a:p>
        </p:txBody>
      </p:sp>
      <p:sp>
        <p:nvSpPr>
          <p:cNvPr id="20" name="Content Placeholder 2">
            <a:extLst>
              <a:ext uri="{FF2B5EF4-FFF2-40B4-BE49-F238E27FC236}">
                <a16:creationId xmlns:a16="http://schemas.microsoft.com/office/drawing/2014/main" id="{F9A7AE47-184A-A1F5-89AE-B964C4311C44}"/>
              </a:ext>
            </a:extLst>
          </p:cNvPr>
          <p:cNvSpPr txBox="1">
            <a:spLocks/>
          </p:cNvSpPr>
          <p:nvPr/>
        </p:nvSpPr>
        <p:spPr>
          <a:xfrm>
            <a:off x="4123718" y="4795578"/>
            <a:ext cx="3537711" cy="479394"/>
          </a:xfrm>
          <a:prstGeom prst="roundRect">
            <a:avLst/>
          </a:prstGeom>
          <a:solidFill>
            <a:schemeClr val="accent1">
              <a:lumMod val="20000"/>
              <a:lumOff val="80000"/>
            </a:schemeClr>
          </a:solidFill>
          <a:ln w="38100">
            <a:solidFill>
              <a:srgbClr val="4489C9"/>
            </a:solidFill>
          </a:ln>
        </p:spPr>
        <p:txBody>
          <a:bodyPr vert="horz" lIns="91440" tIns="45720" rIns="91440" bIns="45720" rtlCol="0" anchor="ctr">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lang="en-GB" sz="20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b="0" i="0" dirty="0">
                <a:solidFill>
                  <a:srgbClr val="000000"/>
                </a:solidFill>
                <a:effectLst/>
              </a:rPr>
              <a:t>Snowshoe hare in summer</a:t>
            </a:r>
          </a:p>
        </p:txBody>
      </p:sp>
      <p:pic>
        <p:nvPicPr>
          <p:cNvPr id="3" name="Picture 2" descr="A rabbit in the snow&#10;&#10;Description automatically generated with medium confidence">
            <a:extLst>
              <a:ext uri="{FF2B5EF4-FFF2-40B4-BE49-F238E27FC236}">
                <a16:creationId xmlns:a16="http://schemas.microsoft.com/office/drawing/2014/main" id="{2A2F1589-F26E-604C-D116-6A928FDB940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9188" y="1118079"/>
            <a:ext cx="3302581" cy="2499338"/>
          </a:xfrm>
          <a:prstGeom prst="rect">
            <a:avLst/>
          </a:prstGeom>
        </p:spPr>
      </p:pic>
      <p:pic>
        <p:nvPicPr>
          <p:cNvPr id="5" name="Picture 4" descr="A rabbit on a rock&#10;&#10;Description automatically generated with medium confidence">
            <a:extLst>
              <a:ext uri="{FF2B5EF4-FFF2-40B4-BE49-F238E27FC236}">
                <a16:creationId xmlns:a16="http://schemas.microsoft.com/office/drawing/2014/main" id="{888FAB62-ED7B-1453-D7B6-E537D4C150E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39188" y="3779175"/>
            <a:ext cx="3302581" cy="2512200"/>
          </a:xfrm>
          <a:prstGeom prst="rect">
            <a:avLst/>
          </a:prstGeom>
        </p:spPr>
      </p:pic>
      <p:sp>
        <p:nvSpPr>
          <p:cNvPr id="2" name="TextBox 1">
            <a:extLst>
              <a:ext uri="{FF2B5EF4-FFF2-40B4-BE49-F238E27FC236}">
                <a16:creationId xmlns:a16="http://schemas.microsoft.com/office/drawing/2014/main" id="{E667C009-9B33-8B31-2C23-000211AB2F9E}"/>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1347355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13">
            <a:extLst>
              <a:ext uri="{FF2B5EF4-FFF2-40B4-BE49-F238E27FC236}">
                <a16:creationId xmlns:a16="http://schemas.microsoft.com/office/drawing/2014/main" id="{1CCF4D5A-5081-42FA-B86E-0E4D32315DBE}"/>
              </a:ext>
            </a:extLst>
          </p:cNvPr>
          <p:cNvSpPr/>
          <p:nvPr/>
        </p:nvSpPr>
        <p:spPr>
          <a:xfrm>
            <a:off x="337105" y="410705"/>
            <a:ext cx="10079380" cy="1071865"/>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How are these organisms adapted to help them survive? Label each picture and write an explanation.</a:t>
            </a:r>
          </a:p>
        </p:txBody>
      </p:sp>
      <p:pic>
        <p:nvPicPr>
          <p:cNvPr id="10" name="Picture 9">
            <a:extLst>
              <a:ext uri="{FF2B5EF4-FFF2-40B4-BE49-F238E27FC236}">
                <a16:creationId xmlns:a16="http://schemas.microsoft.com/office/drawing/2014/main" id="{88FFF1B2-80F6-4823-9AA1-56D9A07A948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224137" y="5937215"/>
            <a:ext cx="720000" cy="720000"/>
          </a:xfrm>
          <a:prstGeom prst="rect">
            <a:avLst/>
          </a:prstGeom>
        </p:spPr>
      </p:pic>
      <p:pic>
        <p:nvPicPr>
          <p:cNvPr id="2" name="Picture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37106" y="1910449"/>
            <a:ext cx="3885854" cy="2748324"/>
          </a:xfrm>
          <a:prstGeom prst="rect">
            <a:avLst/>
          </a:prstGeom>
        </p:spPr>
      </p:pic>
      <p:pic>
        <p:nvPicPr>
          <p:cNvPr id="4" name="Picture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484162" y="1915419"/>
            <a:ext cx="3616703" cy="2748852"/>
          </a:xfrm>
          <a:prstGeom prst="rect">
            <a:avLst/>
          </a:prstGeo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362067" y="1915418"/>
            <a:ext cx="2054418" cy="2743209"/>
          </a:xfrm>
          <a:prstGeom prst="rect">
            <a:avLst/>
          </a:prstGeom>
        </p:spPr>
      </p:pic>
      <p:pic>
        <p:nvPicPr>
          <p:cNvPr id="17" name="Picture 16" descr="A person wearing a garment&#10;&#10;Description automatically generated with low confidence">
            <a:extLst>
              <a:ext uri="{FF2B5EF4-FFF2-40B4-BE49-F238E27FC236}">
                <a16:creationId xmlns:a16="http://schemas.microsoft.com/office/drawing/2014/main" id="{BF14959B-D860-5A9F-B9CE-345A5D3E458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694677" y="3534699"/>
            <a:ext cx="2351124" cy="3522250"/>
          </a:xfrm>
          <a:prstGeom prst="rect">
            <a:avLst/>
          </a:prstGeom>
        </p:spPr>
      </p:pic>
      <p:sp>
        <p:nvSpPr>
          <p:cNvPr id="7" name="TextBox 6">
            <a:extLst>
              <a:ext uri="{FF2B5EF4-FFF2-40B4-BE49-F238E27FC236}">
                <a16:creationId xmlns:a16="http://schemas.microsoft.com/office/drawing/2014/main" id="{8034E572-3C90-26A8-99B6-548982D00D8B}"/>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1175228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13">
            <a:extLst>
              <a:ext uri="{FF2B5EF4-FFF2-40B4-BE49-F238E27FC236}">
                <a16:creationId xmlns:a16="http://schemas.microsoft.com/office/drawing/2014/main" id="{36659366-DAD3-4AB4-A651-11F71B378D2C}"/>
              </a:ext>
            </a:extLst>
          </p:cNvPr>
          <p:cNvSpPr/>
          <p:nvPr/>
        </p:nvSpPr>
        <p:spPr>
          <a:xfrm>
            <a:off x="622391" y="382120"/>
            <a:ext cx="4339753" cy="576668"/>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i="0" dirty="0">
                <a:solidFill>
                  <a:schemeClr val="bg1"/>
                </a:solidFill>
                <a:latin typeface="Century Gothic" panose="020B0502020202020204" pitchFamily="34" charset="0"/>
              </a:rPr>
              <a:t>Research and present </a:t>
            </a:r>
            <a:endParaRPr lang="en-US" sz="2800" b="1" i="0" dirty="0">
              <a:solidFill>
                <a:schemeClr val="bg1"/>
              </a:solidFill>
              <a:latin typeface="Century Gothic" panose="020B0502020202020204" pitchFamily="34" charset="0"/>
            </a:endParaRPr>
          </a:p>
        </p:txBody>
      </p:sp>
      <p:sp>
        <p:nvSpPr>
          <p:cNvPr id="24" name="Content Placeholder 2">
            <a:extLst>
              <a:ext uri="{FF2B5EF4-FFF2-40B4-BE49-F238E27FC236}">
                <a16:creationId xmlns:a16="http://schemas.microsoft.com/office/drawing/2014/main" id="{0EFE8278-1C5F-42EC-88A5-1AB18F9520B9}"/>
              </a:ext>
            </a:extLst>
          </p:cNvPr>
          <p:cNvSpPr txBox="1">
            <a:spLocks/>
          </p:cNvSpPr>
          <p:nvPr/>
        </p:nvSpPr>
        <p:spPr>
          <a:xfrm>
            <a:off x="622391" y="1342277"/>
            <a:ext cx="5938207" cy="3278491"/>
          </a:xfrm>
          <a:prstGeom prst="roundRect">
            <a:avLst>
              <a:gd name="adj" fmla="val 4510"/>
            </a:avLst>
          </a:prstGeom>
          <a:solidFill>
            <a:schemeClr val="accent1">
              <a:lumMod val="20000"/>
              <a:lumOff val="80000"/>
            </a:schemeClr>
          </a:solidFill>
          <a:ln w="38100">
            <a:solidFill>
              <a:srgbClr val="4489C9"/>
            </a:solidFill>
          </a:ln>
        </p:spPr>
        <p:txBody>
          <a:bodyPr vert="horz" lIns="91440" tIns="45720" rIns="91440" bIns="45720" rtlCol="0" anchor="ctr">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lang="en-GB" sz="20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None/>
            </a:pPr>
            <a:r>
              <a:rPr lang="en-GB" b="1" dirty="0">
                <a:solidFill>
                  <a:srgbClr val="4489C9"/>
                </a:solidFill>
                <a:ea typeface="Calibri" panose="020F0502020204030204" pitchFamily="34" charset="0"/>
                <a:cs typeface="Times New Roman" panose="02020603050405020304" pitchFamily="18" charset="0"/>
              </a:rPr>
              <a:t>1</a:t>
            </a:r>
            <a:r>
              <a:rPr lang="en-GB" dirty="0">
                <a:solidFill>
                  <a:srgbClr val="4489C9"/>
                </a:solidFill>
                <a:ea typeface="Calibri" panose="020F0502020204030204" pitchFamily="34" charset="0"/>
                <a:cs typeface="Times New Roman" panose="02020603050405020304" pitchFamily="18" charset="0"/>
              </a:rPr>
              <a:t>.  </a:t>
            </a:r>
            <a:r>
              <a:rPr lang="en-GB" dirty="0">
                <a:ea typeface="Calibri" panose="020F0502020204030204" pitchFamily="34" charset="0"/>
                <a:cs typeface="Times New Roman" panose="02020603050405020304" pitchFamily="18" charset="0"/>
              </a:rPr>
              <a:t>Research any of the organisms (living things) and find out  how it is adapted to its environment.</a:t>
            </a:r>
          </a:p>
          <a:p>
            <a:pPr marL="0" indent="0">
              <a:lnSpc>
                <a:spcPct val="107000"/>
              </a:lnSpc>
              <a:spcAft>
                <a:spcPts val="800"/>
              </a:spcAft>
              <a:buNone/>
            </a:pPr>
            <a:r>
              <a:rPr lang="en-GB" b="1" dirty="0">
                <a:solidFill>
                  <a:srgbClr val="4489C9"/>
                </a:solidFill>
                <a:ea typeface="Calibri" panose="020F0502020204030204" pitchFamily="34" charset="0"/>
                <a:cs typeface="Times New Roman" panose="02020603050405020304" pitchFamily="18" charset="0"/>
              </a:rPr>
              <a:t>2</a:t>
            </a:r>
            <a:r>
              <a:rPr lang="en-GB" dirty="0">
                <a:solidFill>
                  <a:srgbClr val="4489C9"/>
                </a:solidFill>
                <a:ea typeface="Calibri" panose="020F0502020204030204" pitchFamily="34" charset="0"/>
                <a:cs typeface="Times New Roman" panose="02020603050405020304" pitchFamily="18" charset="0"/>
              </a:rPr>
              <a:t>. </a:t>
            </a:r>
            <a:r>
              <a:rPr lang="en-GB" dirty="0">
                <a:ea typeface="Calibri" panose="020F0502020204030204" pitchFamily="34" charset="0"/>
                <a:cs typeface="Times New Roman" panose="02020603050405020304" pitchFamily="18" charset="0"/>
              </a:rPr>
              <a:t>Create an information leaflet – you could produce a paper leaflet or use IT to produce a digital presentation, for example a </a:t>
            </a:r>
            <a:r>
              <a:rPr lang="en-GB" dirty="0" err="1">
                <a:ea typeface="Calibri" panose="020F0502020204030204" pitchFamily="34" charset="0"/>
                <a:cs typeface="Times New Roman" panose="02020603050405020304" pitchFamily="18" charset="0"/>
              </a:rPr>
              <a:t>powerpoint</a:t>
            </a:r>
            <a:r>
              <a:rPr lang="en-GB" dirty="0">
                <a:ea typeface="Calibri" panose="020F0502020204030204" pitchFamily="34" charset="0"/>
                <a:cs typeface="Times New Roman" panose="02020603050405020304" pitchFamily="18" charset="0"/>
              </a:rPr>
              <a:t> -  explaining how the organism is adapted to its environment.</a:t>
            </a:r>
          </a:p>
        </p:txBody>
      </p:sp>
      <p:pic>
        <p:nvPicPr>
          <p:cNvPr id="4" name="Picture 3" descr="A picture containing text, guitar&#10;&#10;Description automatically generated">
            <a:extLst>
              <a:ext uri="{FF2B5EF4-FFF2-40B4-BE49-F238E27FC236}">
                <a16:creationId xmlns:a16="http://schemas.microsoft.com/office/drawing/2014/main" id="{34A0541D-06C4-7326-39C9-EDF2E85B61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60598" y="175150"/>
            <a:ext cx="4143173" cy="6858000"/>
          </a:xfrm>
          <a:prstGeom prst="rect">
            <a:avLst/>
          </a:prstGeom>
        </p:spPr>
      </p:pic>
      <p:sp>
        <p:nvSpPr>
          <p:cNvPr id="2" name="TextBox 1">
            <a:extLst>
              <a:ext uri="{FF2B5EF4-FFF2-40B4-BE49-F238E27FC236}">
                <a16:creationId xmlns:a16="http://schemas.microsoft.com/office/drawing/2014/main" id="{647EB72D-81D8-808D-42C6-9FBBFCA10514}"/>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715514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oy, doll&#10;&#10;Description automatically generated">
            <a:extLst>
              <a:ext uri="{FF2B5EF4-FFF2-40B4-BE49-F238E27FC236}">
                <a16:creationId xmlns:a16="http://schemas.microsoft.com/office/drawing/2014/main" id="{A76C8719-2DF0-593B-80CD-21DB541D3D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04125" y="1083075"/>
            <a:ext cx="3801698" cy="5774925"/>
          </a:xfrm>
          <a:prstGeom prst="rect">
            <a:avLst/>
          </a:prstGeom>
        </p:spPr>
      </p:pic>
      <p:sp>
        <p:nvSpPr>
          <p:cNvPr id="6" name="Title 1">
            <a:extLst>
              <a:ext uri="{FF2B5EF4-FFF2-40B4-BE49-F238E27FC236}">
                <a16:creationId xmlns:a16="http://schemas.microsoft.com/office/drawing/2014/main" id="{EF0E82B4-1135-83AC-C525-EED61B62FA08}"/>
              </a:ext>
            </a:extLst>
          </p:cNvPr>
          <p:cNvSpPr txBox="1">
            <a:spLocks/>
          </p:cNvSpPr>
          <p:nvPr/>
        </p:nvSpPr>
        <p:spPr>
          <a:xfrm>
            <a:off x="839195" y="395761"/>
            <a:ext cx="9082167" cy="8631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rgbClr val="4489C9"/>
                </a:solidFill>
                <a:latin typeface="Century Gothic" panose="020B0502020202020204" pitchFamily="34" charset="0"/>
              </a:rPr>
              <a:t>Why do animals have adaptations?</a:t>
            </a:r>
          </a:p>
        </p:txBody>
      </p:sp>
      <p:sp>
        <p:nvSpPr>
          <p:cNvPr id="7" name="Speech Bubble: Rectangle with Corners Rounded 4">
            <a:extLst>
              <a:ext uri="{FF2B5EF4-FFF2-40B4-BE49-F238E27FC236}">
                <a16:creationId xmlns:a16="http://schemas.microsoft.com/office/drawing/2014/main" id="{0B831A0F-67A0-89C0-7DB9-9439E275D6AA}"/>
              </a:ext>
            </a:extLst>
          </p:cNvPr>
          <p:cNvSpPr/>
          <p:nvPr/>
        </p:nvSpPr>
        <p:spPr>
          <a:xfrm>
            <a:off x="843651" y="1437009"/>
            <a:ext cx="2457786" cy="1614548"/>
          </a:xfrm>
          <a:prstGeom prst="wedgeRoundRectCallout">
            <a:avLst>
              <a:gd name="adj1" fmla="val 71885"/>
              <a:gd name="adj2" fmla="val 22216"/>
              <a:gd name="adj3" fmla="val 16667"/>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Century Gothic" panose="020B0502020202020204" pitchFamily="34" charset="0"/>
              </a:rPr>
              <a:t>Can you tell your partner an answer to the lesson question?</a:t>
            </a:r>
          </a:p>
        </p:txBody>
      </p:sp>
      <p:sp>
        <p:nvSpPr>
          <p:cNvPr id="8" name="Speech Bubble: Rectangle with Corners Rounded 4">
            <a:extLst>
              <a:ext uri="{FF2B5EF4-FFF2-40B4-BE49-F238E27FC236}">
                <a16:creationId xmlns:a16="http://schemas.microsoft.com/office/drawing/2014/main" id="{44DAAB59-6E43-1208-278C-64F081EB9AA5}"/>
              </a:ext>
            </a:extLst>
          </p:cNvPr>
          <p:cNvSpPr/>
          <p:nvPr/>
        </p:nvSpPr>
        <p:spPr>
          <a:xfrm>
            <a:off x="7870500" y="1437010"/>
            <a:ext cx="2560642" cy="1614547"/>
          </a:xfrm>
          <a:prstGeom prst="wedgeRoundRectCallout">
            <a:avLst>
              <a:gd name="adj1" fmla="val -75665"/>
              <a:gd name="adj2" fmla="val 17571"/>
              <a:gd name="adj3" fmla="val 16667"/>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Century Gothic" panose="020B0502020202020204" pitchFamily="34" charset="0"/>
              </a:rPr>
              <a:t>What key learning helps you to answer the question?</a:t>
            </a:r>
          </a:p>
        </p:txBody>
      </p:sp>
      <p:sp>
        <p:nvSpPr>
          <p:cNvPr id="2" name="TextBox 1">
            <a:extLst>
              <a:ext uri="{FF2B5EF4-FFF2-40B4-BE49-F238E27FC236}">
                <a16:creationId xmlns:a16="http://schemas.microsoft.com/office/drawing/2014/main" id="{60E17A95-47BB-701A-F946-7E1704F5FE6C}"/>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3857219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719CC3-2954-44FF-9CAD-970ADB9D5C3B}"/>
              </a:ext>
            </a:extLst>
          </p:cNvPr>
          <p:cNvSpPr txBox="1">
            <a:spLocks/>
          </p:cNvSpPr>
          <p:nvPr/>
        </p:nvSpPr>
        <p:spPr>
          <a:xfrm>
            <a:off x="1091162" y="1287985"/>
            <a:ext cx="8445540" cy="430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Answer this multiple-choice question about your learning so far. Hold up one, two, or three fingers to show your answer!</a:t>
            </a:r>
          </a:p>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How is the snowshoe hare adapted to help it survive?</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1</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 loses its fur.</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2</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fur changes </a:t>
            </a:r>
            <a:r>
              <a:rPr lang="en-US" sz="2000" dirty="0" err="1">
                <a:latin typeface="Century Gothic" panose="020B0502020202020204" pitchFamily="34" charset="0"/>
                <a:ea typeface="Calibri" panose="020F0502020204030204" pitchFamily="34" charset="0"/>
                <a:cs typeface="Times New Roman" panose="02020603050405020304" pitchFamily="18" charset="0"/>
              </a:rPr>
              <a:t>colour</a:t>
            </a:r>
            <a:r>
              <a:rPr lang="en-US" sz="2000" dirty="0">
                <a:latin typeface="Century Gothic" panose="020B0502020202020204" pitchFamily="34" charset="0"/>
                <a:ea typeface="Calibri" panose="020F0502020204030204" pitchFamily="34" charset="0"/>
                <a:cs typeface="Times New Roman" panose="02020603050405020304" pitchFamily="18" charset="0"/>
              </a:rPr>
              <a: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ears grow.</a:t>
            </a:r>
          </a:p>
        </p:txBody>
      </p:sp>
      <p:sp>
        <p:nvSpPr>
          <p:cNvPr id="5" name="Rounded Rectangle 13">
            <a:extLst>
              <a:ext uri="{FF2B5EF4-FFF2-40B4-BE49-F238E27FC236}">
                <a16:creationId xmlns:a16="http://schemas.microsoft.com/office/drawing/2014/main" id="{07D2077E-38A5-41CA-BEBD-FE2F92F9B478}"/>
              </a:ext>
            </a:extLst>
          </p:cNvPr>
          <p:cNvSpPr/>
          <p:nvPr/>
        </p:nvSpPr>
        <p:spPr>
          <a:xfrm>
            <a:off x="612299" y="548335"/>
            <a:ext cx="2797107"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Exit question 1</a:t>
            </a:r>
          </a:p>
        </p:txBody>
      </p:sp>
      <p:pic>
        <p:nvPicPr>
          <p:cNvPr id="6" name="Picture 5" descr="A picture containing text, toy, doll&#10;&#10;Description automatically generated">
            <a:extLst>
              <a:ext uri="{FF2B5EF4-FFF2-40B4-BE49-F238E27FC236}">
                <a16:creationId xmlns:a16="http://schemas.microsoft.com/office/drawing/2014/main" id="{7EC35DD4-924D-1F44-A9EB-2FE1D64A47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92279" y="1287985"/>
            <a:ext cx="3488846" cy="5774924"/>
          </a:xfrm>
          <a:prstGeom prst="rect">
            <a:avLst/>
          </a:prstGeom>
        </p:spPr>
      </p:pic>
      <p:sp>
        <p:nvSpPr>
          <p:cNvPr id="2" name="TextBox 1">
            <a:extLst>
              <a:ext uri="{FF2B5EF4-FFF2-40B4-BE49-F238E27FC236}">
                <a16:creationId xmlns:a16="http://schemas.microsoft.com/office/drawing/2014/main" id="{B9820174-C43F-4E21-0B45-FEE86D844BAF}"/>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1138031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719CC3-2954-44FF-9CAD-970ADB9D5C3B}"/>
              </a:ext>
            </a:extLst>
          </p:cNvPr>
          <p:cNvSpPr txBox="1">
            <a:spLocks/>
          </p:cNvSpPr>
          <p:nvPr/>
        </p:nvSpPr>
        <p:spPr>
          <a:xfrm>
            <a:off x="1091162" y="1287985"/>
            <a:ext cx="8445540" cy="430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Answer this multiple-choice question about your learning so far. Hold up one, two, or three fingers to show your answer!</a:t>
            </a:r>
          </a:p>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How is the snowshoe hare adapted to help it survive?</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1</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 loses its fur.</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2. </a:t>
            </a:r>
            <a:r>
              <a:rPr lang="en-US" sz="2000" b="1" dirty="0">
                <a:latin typeface="Century Gothic" panose="020B0502020202020204" pitchFamily="34" charset="0"/>
                <a:ea typeface="Calibri" panose="020F0502020204030204" pitchFamily="34" charset="0"/>
                <a:cs typeface="Times New Roman" panose="02020603050405020304" pitchFamily="18" charset="0"/>
              </a:rPr>
              <a:t>Its fur changes </a:t>
            </a:r>
            <a:r>
              <a:rPr lang="en-US" sz="2000" b="1" dirty="0" err="1">
                <a:latin typeface="Century Gothic" panose="020B0502020202020204" pitchFamily="34" charset="0"/>
                <a:ea typeface="Calibri" panose="020F0502020204030204" pitchFamily="34" charset="0"/>
                <a:cs typeface="Times New Roman" panose="02020603050405020304" pitchFamily="18" charset="0"/>
              </a:rPr>
              <a:t>colour</a:t>
            </a:r>
            <a:r>
              <a:rPr lang="en-US" sz="2000" b="1" dirty="0">
                <a:latin typeface="Century Gothic" panose="020B0502020202020204" pitchFamily="34" charset="0"/>
                <a:ea typeface="Calibri" panose="020F0502020204030204" pitchFamily="34" charset="0"/>
                <a:cs typeface="Times New Roman" panose="02020603050405020304" pitchFamily="18" charset="0"/>
              </a:rPr>
              <a: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ears grow.</a:t>
            </a:r>
          </a:p>
        </p:txBody>
      </p:sp>
      <p:sp>
        <p:nvSpPr>
          <p:cNvPr id="5" name="Rounded Rectangle 13">
            <a:extLst>
              <a:ext uri="{FF2B5EF4-FFF2-40B4-BE49-F238E27FC236}">
                <a16:creationId xmlns:a16="http://schemas.microsoft.com/office/drawing/2014/main" id="{07D2077E-38A5-41CA-BEBD-FE2F92F9B478}"/>
              </a:ext>
            </a:extLst>
          </p:cNvPr>
          <p:cNvSpPr/>
          <p:nvPr/>
        </p:nvSpPr>
        <p:spPr>
          <a:xfrm>
            <a:off x="612299" y="548335"/>
            <a:ext cx="2797107"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Exit question 1</a:t>
            </a:r>
          </a:p>
        </p:txBody>
      </p:sp>
      <p:pic>
        <p:nvPicPr>
          <p:cNvPr id="6" name="Picture 5" descr="A picture containing text, toy, doll&#10;&#10;Description automatically generated">
            <a:extLst>
              <a:ext uri="{FF2B5EF4-FFF2-40B4-BE49-F238E27FC236}">
                <a16:creationId xmlns:a16="http://schemas.microsoft.com/office/drawing/2014/main" id="{7EC35DD4-924D-1F44-A9EB-2FE1D64A47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92279" y="1287985"/>
            <a:ext cx="3488846" cy="5774924"/>
          </a:xfrm>
          <a:prstGeom prst="rect">
            <a:avLst/>
          </a:prstGeom>
        </p:spPr>
      </p:pic>
      <p:sp>
        <p:nvSpPr>
          <p:cNvPr id="2" name="TextBox 1">
            <a:extLst>
              <a:ext uri="{FF2B5EF4-FFF2-40B4-BE49-F238E27FC236}">
                <a16:creationId xmlns:a16="http://schemas.microsoft.com/office/drawing/2014/main" id="{9A9CDF8C-FC8A-295B-30F7-2EEA85BFD921}"/>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414313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719CC3-2954-44FF-9CAD-970ADB9D5C3B}"/>
              </a:ext>
            </a:extLst>
          </p:cNvPr>
          <p:cNvSpPr txBox="1">
            <a:spLocks/>
          </p:cNvSpPr>
          <p:nvPr/>
        </p:nvSpPr>
        <p:spPr>
          <a:xfrm>
            <a:off x="1051974" y="1392488"/>
            <a:ext cx="8445540" cy="430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Answer this multiple-choice question about your learning so far. Hold up one, two, or three fingers to show your answer!</a:t>
            </a:r>
          </a:p>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Which of these characteristics helps the tiger to blend into its environment?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1</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sharp teeth and claws</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2</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striped coat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large size</a:t>
            </a:r>
          </a:p>
        </p:txBody>
      </p:sp>
      <p:sp>
        <p:nvSpPr>
          <p:cNvPr id="5" name="Rounded Rectangle 13">
            <a:extLst>
              <a:ext uri="{FF2B5EF4-FFF2-40B4-BE49-F238E27FC236}">
                <a16:creationId xmlns:a16="http://schemas.microsoft.com/office/drawing/2014/main" id="{07D2077E-38A5-41CA-BEBD-FE2F92F9B478}"/>
              </a:ext>
            </a:extLst>
          </p:cNvPr>
          <p:cNvSpPr/>
          <p:nvPr/>
        </p:nvSpPr>
        <p:spPr>
          <a:xfrm>
            <a:off x="612299" y="548335"/>
            <a:ext cx="2797107"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Exit question 2</a:t>
            </a:r>
          </a:p>
        </p:txBody>
      </p:sp>
      <p:pic>
        <p:nvPicPr>
          <p:cNvPr id="10" name="Picture 9" descr="A picture containing toy, doll&#10;&#10;Description automatically generated">
            <a:extLst>
              <a:ext uri="{FF2B5EF4-FFF2-40B4-BE49-F238E27FC236}">
                <a16:creationId xmlns:a16="http://schemas.microsoft.com/office/drawing/2014/main" id="{347C48A1-CD6A-D9EE-83D8-04DE264E36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3787" y="1120547"/>
            <a:ext cx="2433884" cy="5417856"/>
          </a:xfrm>
          <a:prstGeom prst="rect">
            <a:avLst/>
          </a:prstGeom>
        </p:spPr>
      </p:pic>
      <p:sp>
        <p:nvSpPr>
          <p:cNvPr id="2" name="TextBox 1">
            <a:extLst>
              <a:ext uri="{FF2B5EF4-FFF2-40B4-BE49-F238E27FC236}">
                <a16:creationId xmlns:a16="http://schemas.microsoft.com/office/drawing/2014/main" id="{CEB66754-DF4F-6F91-E972-F9AF5BD0A09B}"/>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4146785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719CC3-2954-44FF-9CAD-970ADB9D5C3B}"/>
              </a:ext>
            </a:extLst>
          </p:cNvPr>
          <p:cNvSpPr txBox="1">
            <a:spLocks/>
          </p:cNvSpPr>
          <p:nvPr/>
        </p:nvSpPr>
        <p:spPr>
          <a:xfrm>
            <a:off x="1051974" y="1392488"/>
            <a:ext cx="8445540" cy="43025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Aft>
                <a:spcPts val="800"/>
              </a:spcAft>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Answer this multiple-choice question about your learning so far. Hold up one, two, or three fingers to show your answer!</a:t>
            </a:r>
          </a:p>
          <a:p>
            <a:pPr marL="0" indent="0">
              <a:lnSpc>
                <a:spcPct val="107000"/>
              </a:lnSpc>
              <a:spcAft>
                <a:spcPts val="800"/>
              </a:spcAft>
              <a:buFont typeface="Arial" panose="020B0604020202020204" pitchFamily="34" charset="0"/>
              <a:buNone/>
            </a:pPr>
            <a:r>
              <a:rPr lang="en-US" sz="2000" dirty="0">
                <a:latin typeface="Century Gothic" panose="020B0502020202020204" pitchFamily="34" charset="0"/>
                <a:ea typeface="Calibri" panose="020F0502020204030204" pitchFamily="34" charset="0"/>
                <a:cs typeface="Times New Roman" panose="02020603050405020304" pitchFamily="18" charset="0"/>
              </a:rPr>
              <a:t>Which of these characteristics helps the tiger to blend into its environment?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1</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sharp teeth and claws</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2. </a:t>
            </a:r>
            <a:r>
              <a:rPr lang="en-US" sz="2000" b="1" dirty="0">
                <a:latin typeface="Century Gothic" panose="020B0502020202020204" pitchFamily="34" charset="0"/>
                <a:ea typeface="Calibri" panose="020F0502020204030204" pitchFamily="34" charset="0"/>
                <a:cs typeface="Times New Roman" panose="02020603050405020304" pitchFamily="18" charset="0"/>
              </a:rPr>
              <a:t>its striped coat</a:t>
            </a:r>
          </a:p>
          <a:p>
            <a:pPr marL="0" indent="0">
              <a:lnSpc>
                <a:spcPct val="107000"/>
              </a:lnSpc>
              <a:spcAft>
                <a:spcPts val="800"/>
              </a:spcAft>
              <a:buFont typeface="Arial" panose="020B0604020202020204" pitchFamily="34" charset="0"/>
              <a:buNone/>
            </a:pPr>
            <a:r>
              <a:rPr lang="en-US" sz="2000" b="1"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3</a:t>
            </a:r>
            <a:r>
              <a:rPr lang="en-US" sz="2000" dirty="0">
                <a:solidFill>
                  <a:srgbClr val="4489C9"/>
                </a:solidFill>
                <a:latin typeface="Century Gothic" panose="020B0502020202020204" pitchFamily="34" charset="0"/>
                <a:ea typeface="Calibri" panose="020F0502020204030204" pitchFamily="34" charset="0"/>
                <a:cs typeface="Times New Roman" panose="02020603050405020304" pitchFamily="18" charset="0"/>
              </a:rPr>
              <a:t>. </a:t>
            </a:r>
            <a:r>
              <a:rPr lang="en-US" sz="2000" dirty="0">
                <a:latin typeface="Century Gothic" panose="020B0502020202020204" pitchFamily="34" charset="0"/>
                <a:ea typeface="Calibri" panose="020F0502020204030204" pitchFamily="34" charset="0"/>
                <a:cs typeface="Times New Roman" panose="02020603050405020304" pitchFamily="18" charset="0"/>
              </a:rPr>
              <a:t>its large size</a:t>
            </a:r>
          </a:p>
        </p:txBody>
      </p:sp>
      <p:sp>
        <p:nvSpPr>
          <p:cNvPr id="5" name="Rounded Rectangle 13">
            <a:extLst>
              <a:ext uri="{FF2B5EF4-FFF2-40B4-BE49-F238E27FC236}">
                <a16:creationId xmlns:a16="http://schemas.microsoft.com/office/drawing/2014/main" id="{07D2077E-38A5-41CA-BEBD-FE2F92F9B478}"/>
              </a:ext>
            </a:extLst>
          </p:cNvPr>
          <p:cNvSpPr/>
          <p:nvPr/>
        </p:nvSpPr>
        <p:spPr>
          <a:xfrm>
            <a:off x="612299" y="548335"/>
            <a:ext cx="2797107" cy="550054"/>
          </a:xfrm>
          <a:prstGeom prst="roundRect">
            <a:avLst/>
          </a:prstGeom>
          <a:solidFill>
            <a:srgbClr val="448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0" dirty="0">
                <a:solidFill>
                  <a:schemeClr val="bg1"/>
                </a:solidFill>
                <a:latin typeface="Century Gothic" panose="020B0502020202020204" pitchFamily="34" charset="0"/>
              </a:rPr>
              <a:t>Exit question 2</a:t>
            </a:r>
          </a:p>
        </p:txBody>
      </p:sp>
      <p:pic>
        <p:nvPicPr>
          <p:cNvPr id="10" name="Picture 9" descr="A picture containing toy, doll&#10;&#10;Description automatically generated">
            <a:extLst>
              <a:ext uri="{FF2B5EF4-FFF2-40B4-BE49-F238E27FC236}">
                <a16:creationId xmlns:a16="http://schemas.microsoft.com/office/drawing/2014/main" id="{347C48A1-CD6A-D9EE-83D8-04DE264E36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33787" y="1120547"/>
            <a:ext cx="2433884" cy="5417856"/>
          </a:xfrm>
          <a:prstGeom prst="rect">
            <a:avLst/>
          </a:prstGeom>
        </p:spPr>
      </p:pic>
      <p:sp>
        <p:nvSpPr>
          <p:cNvPr id="2" name="TextBox 1">
            <a:extLst>
              <a:ext uri="{FF2B5EF4-FFF2-40B4-BE49-F238E27FC236}">
                <a16:creationId xmlns:a16="http://schemas.microsoft.com/office/drawing/2014/main" id="{2F06D5C0-C17A-C29F-7F41-1FC02531679B}"/>
              </a:ext>
            </a:extLst>
          </p:cNvPr>
          <p:cNvSpPr txBox="1"/>
          <p:nvPr/>
        </p:nvSpPr>
        <p:spPr>
          <a:xfrm>
            <a:off x="165460" y="6569751"/>
            <a:ext cx="3658394" cy="230832"/>
          </a:xfrm>
          <a:prstGeom prst="rect">
            <a:avLst/>
          </a:prstGeom>
          <a:noFill/>
        </p:spPr>
        <p:txBody>
          <a:bodyPr wrap="square" rtlCol="0">
            <a:spAutoFit/>
          </a:bodyPr>
          <a:lstStyle/>
          <a:p>
            <a:r>
              <a:rPr lang="en-GB" sz="900" dirty="0">
                <a:effectLst/>
                <a:latin typeface="Arial" panose="020B0604020202020204" pitchFamily="34" charset="0"/>
                <a:ea typeface="Calibri" panose="020F0502020204030204" pitchFamily="34" charset="0"/>
              </a:rPr>
              <a:t>Copyright © </a:t>
            </a:r>
            <a:r>
              <a:rPr lang="en-GB" sz="900" dirty="0" err="1">
                <a:effectLst/>
                <a:latin typeface="Arial" panose="020B0604020202020204" pitchFamily="34" charset="0"/>
                <a:ea typeface="Calibri" panose="020F0502020204030204" pitchFamily="34" charset="0"/>
              </a:rPr>
              <a:t>ArkCurriculum</a:t>
            </a:r>
            <a:r>
              <a:rPr lang="en-GB" sz="900" dirty="0">
                <a:effectLst/>
                <a:latin typeface="Arial" panose="020B0604020202020204" pitchFamily="34" charset="0"/>
                <a:ea typeface="Calibri" panose="020F0502020204030204" pitchFamily="34" charset="0"/>
              </a:rPr>
              <a:t>+ 2022</a:t>
            </a:r>
            <a:r>
              <a:rPr lang="en-GB" sz="900" dirty="0">
                <a:effectLst/>
              </a:rPr>
              <a:t> </a:t>
            </a:r>
            <a:endParaRPr lang="en-US" sz="900" dirty="0"/>
          </a:p>
        </p:txBody>
      </p:sp>
    </p:spTree>
    <p:extLst>
      <p:ext uri="{BB962C8B-B14F-4D97-AF65-F5344CB8AC3E}">
        <p14:creationId xmlns:p14="http://schemas.microsoft.com/office/powerpoint/2010/main" val="35464648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1628</Words>
  <Application>Microsoft Macintosh PowerPoint</Application>
  <PresentationFormat>Widescreen</PresentationFormat>
  <Paragraphs>181</Paragraphs>
  <Slides>19</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Century Gothic</vt:lpstr>
      <vt:lpstr>Century Gothic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Working Scientifically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2022-11-15T13:53:34Z</dcterms:created>
  <dcterms:modified xsi:type="dcterms:W3CDTF">2025-01-24T09:45:53Z</dcterms:modified>
</cp:coreProperties>
</file>