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5" r:id="rId3"/>
    <p:sldId id="257" r:id="rId4"/>
    <p:sldId id="258" r:id="rId5"/>
    <p:sldId id="260" r:id="rId6"/>
    <p:sldId id="264" r:id="rId7"/>
    <p:sldId id="262" r:id="rId8"/>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DD06"/>
    <a:srgbClr val="E7E2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ree wells" userId="6800cab342d19a82" providerId="LiveId" clId="{6450C75A-5F0B-4CAB-B273-6BB56AE87F93}"/>
    <pc:docChg chg="undo custSel delSld modSld">
      <pc:chgData name="sheree wells" userId="6800cab342d19a82" providerId="LiveId" clId="{6450C75A-5F0B-4CAB-B273-6BB56AE87F93}" dt="2021-02-05T09:57:30.178" v="4372" actId="20577"/>
      <pc:docMkLst>
        <pc:docMk/>
      </pc:docMkLst>
      <pc:sldChg chg="addSp delSp modSp mod">
        <pc:chgData name="sheree wells" userId="6800cab342d19a82" providerId="LiveId" clId="{6450C75A-5F0B-4CAB-B273-6BB56AE87F93}" dt="2021-02-04T20:12:32.192" v="3542" actId="255"/>
        <pc:sldMkLst>
          <pc:docMk/>
          <pc:sldMk cId="1237189492" sldId="257"/>
        </pc:sldMkLst>
        <pc:spChg chg="mod">
          <ac:chgData name="sheree wells" userId="6800cab342d19a82" providerId="LiveId" clId="{6450C75A-5F0B-4CAB-B273-6BB56AE87F93}" dt="2021-02-04T20:12:32.192" v="3542" actId="255"/>
          <ac:spMkLst>
            <pc:docMk/>
            <pc:sldMk cId="1237189492" sldId="257"/>
            <ac:spMk id="4" creationId="{D25A232C-C419-48CC-A8CD-6AE7D8D0F2B3}"/>
          </ac:spMkLst>
        </pc:spChg>
        <pc:picChg chg="del">
          <ac:chgData name="sheree wells" userId="6800cab342d19a82" providerId="LiveId" clId="{6450C75A-5F0B-4CAB-B273-6BB56AE87F93}" dt="2021-02-04T19:30:11.801" v="505" actId="478"/>
          <ac:picMkLst>
            <pc:docMk/>
            <pc:sldMk cId="1237189492" sldId="257"/>
            <ac:picMk id="2" creationId="{00000000-0000-0000-0000-000000000000}"/>
          </ac:picMkLst>
        </pc:picChg>
        <pc:picChg chg="add mod">
          <ac:chgData name="sheree wells" userId="6800cab342d19a82" providerId="LiveId" clId="{6450C75A-5F0B-4CAB-B273-6BB56AE87F93}" dt="2021-02-04T19:30:29.769" v="508" actId="1076"/>
          <ac:picMkLst>
            <pc:docMk/>
            <pc:sldMk cId="1237189492" sldId="257"/>
            <ac:picMk id="5" creationId="{A13DB2B7-8BD9-4506-88F2-F53E80CBD999}"/>
          </ac:picMkLst>
        </pc:picChg>
      </pc:sldChg>
      <pc:sldChg chg="modSp mod">
        <pc:chgData name="sheree wells" userId="6800cab342d19a82" providerId="LiveId" clId="{6450C75A-5F0B-4CAB-B273-6BB56AE87F93}" dt="2021-02-04T19:43:11.792" v="2014" actId="207"/>
        <pc:sldMkLst>
          <pc:docMk/>
          <pc:sldMk cId="2341928811" sldId="258"/>
        </pc:sldMkLst>
        <pc:spChg chg="mod">
          <ac:chgData name="sheree wells" userId="6800cab342d19a82" providerId="LiveId" clId="{6450C75A-5F0B-4CAB-B273-6BB56AE87F93}" dt="2021-02-04T19:43:11.792" v="2014" actId="207"/>
          <ac:spMkLst>
            <pc:docMk/>
            <pc:sldMk cId="2341928811" sldId="258"/>
            <ac:spMk id="4" creationId="{726F7B85-41C9-42FA-B02A-4F9971A3FA41}"/>
          </ac:spMkLst>
        </pc:spChg>
      </pc:sldChg>
      <pc:sldChg chg="addSp delSp modSp mod">
        <pc:chgData name="sheree wells" userId="6800cab342d19a82" providerId="LiveId" clId="{6450C75A-5F0B-4CAB-B273-6BB56AE87F93}" dt="2021-02-04T19:52:35.648" v="3117" actId="1076"/>
        <pc:sldMkLst>
          <pc:docMk/>
          <pc:sldMk cId="2858683732" sldId="260"/>
        </pc:sldMkLst>
        <pc:spChg chg="mod">
          <ac:chgData name="sheree wells" userId="6800cab342d19a82" providerId="LiveId" clId="{6450C75A-5F0B-4CAB-B273-6BB56AE87F93}" dt="2021-02-04T19:49:33.657" v="3114" actId="20577"/>
          <ac:spMkLst>
            <pc:docMk/>
            <pc:sldMk cId="2858683732" sldId="260"/>
            <ac:spMk id="4" creationId="{B48AD8AD-1F9D-428E-861F-989359460C9A}"/>
          </ac:spMkLst>
        </pc:spChg>
        <pc:picChg chg="del">
          <ac:chgData name="sheree wells" userId="6800cab342d19a82" providerId="LiveId" clId="{6450C75A-5F0B-4CAB-B273-6BB56AE87F93}" dt="2021-02-04T19:52:29.835" v="3115" actId="478"/>
          <ac:picMkLst>
            <pc:docMk/>
            <pc:sldMk cId="2858683732" sldId="260"/>
            <ac:picMk id="6" creationId="{00000000-0000-0000-0000-000000000000}"/>
          </ac:picMkLst>
        </pc:picChg>
        <pc:picChg chg="add mod">
          <ac:chgData name="sheree wells" userId="6800cab342d19a82" providerId="LiveId" clId="{6450C75A-5F0B-4CAB-B273-6BB56AE87F93}" dt="2021-02-04T19:52:35.648" v="3117" actId="1076"/>
          <ac:picMkLst>
            <pc:docMk/>
            <pc:sldMk cId="2858683732" sldId="260"/>
            <ac:picMk id="8" creationId="{D3341D9B-364F-4839-B9CC-D048337F2711}"/>
          </ac:picMkLst>
        </pc:picChg>
      </pc:sldChg>
      <pc:sldChg chg="del">
        <pc:chgData name="sheree wells" userId="6800cab342d19a82" providerId="LiveId" clId="{6450C75A-5F0B-4CAB-B273-6BB56AE87F93}" dt="2021-02-04T19:26:40.419" v="0" actId="47"/>
        <pc:sldMkLst>
          <pc:docMk/>
          <pc:sldMk cId="942288134" sldId="261"/>
        </pc:sldMkLst>
      </pc:sldChg>
      <pc:sldChg chg="addSp delSp modSp mod">
        <pc:chgData name="sheree wells" userId="6800cab342d19a82" providerId="LiveId" clId="{6450C75A-5F0B-4CAB-B273-6BB56AE87F93}" dt="2021-02-05T09:57:30.178" v="4372" actId="20577"/>
        <pc:sldMkLst>
          <pc:docMk/>
          <pc:sldMk cId="2220424778" sldId="262"/>
        </pc:sldMkLst>
        <pc:spChg chg="mod">
          <ac:chgData name="sheree wells" userId="6800cab342d19a82" providerId="LiveId" clId="{6450C75A-5F0B-4CAB-B273-6BB56AE87F93}" dt="2021-02-05T09:57:30.178" v="4372" actId="20577"/>
          <ac:spMkLst>
            <pc:docMk/>
            <pc:sldMk cId="2220424778" sldId="262"/>
            <ac:spMk id="2" creationId="{1D664E9E-F76C-4190-B5A1-F0C3D291D977}"/>
          </ac:spMkLst>
        </pc:spChg>
        <pc:picChg chg="del">
          <ac:chgData name="sheree wells" userId="6800cab342d19a82" providerId="LiveId" clId="{6450C75A-5F0B-4CAB-B273-6BB56AE87F93}" dt="2021-02-04T20:00:56.503" v="3153" actId="478"/>
          <ac:picMkLst>
            <pc:docMk/>
            <pc:sldMk cId="2220424778" sldId="262"/>
            <ac:picMk id="3" creationId="{00000000-0000-0000-0000-000000000000}"/>
          </ac:picMkLst>
        </pc:picChg>
        <pc:picChg chg="add mod">
          <ac:chgData name="sheree wells" userId="6800cab342d19a82" providerId="LiveId" clId="{6450C75A-5F0B-4CAB-B273-6BB56AE87F93}" dt="2021-02-04T20:01:25.590" v="3159" actId="1076"/>
          <ac:picMkLst>
            <pc:docMk/>
            <pc:sldMk cId="2220424778" sldId="262"/>
            <ac:picMk id="5" creationId="{6289AC10-99F1-496C-8020-6273BF1A76B0}"/>
          </ac:picMkLst>
        </pc:picChg>
      </pc:sldChg>
    </pc:docChg>
  </pc:docChgLst>
</pc:chgInfo>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1E46CF0C-9B87-4A6B-9344-D7C0F95B9299}" type="datetimeFigureOut">
              <a:rPr lang="en-GB" smtClean="0"/>
              <a:t>05/02/2021</a:t>
            </a:fld>
            <a:endParaRPr lang="en-GB"/>
          </a:p>
        </p:txBody>
      </p:sp>
      <p:sp>
        <p:nvSpPr>
          <p:cNvPr id="5" name="Footer Placeholder 4"/>
          <p:cNvSpPr>
            <a:spLocks noGrp="1"/>
          </p:cNvSpPr>
          <p:nvPr>
            <p:ph type="ftr" sz="quarter" idx="11"/>
          </p:nvPr>
        </p:nvSpPr>
        <p:spPr>
          <a:xfrm>
            <a:off x="2692397" y="5037663"/>
            <a:ext cx="5214635" cy="279400"/>
          </a:xfrm>
        </p:spPr>
        <p:txBody>
          <a:bodyPr/>
          <a:lstStyle/>
          <a:p>
            <a:endParaRPr lang="en-GB"/>
          </a:p>
        </p:txBody>
      </p:sp>
      <p:sp>
        <p:nvSpPr>
          <p:cNvPr id="6" name="Slide Number Placeholder 5"/>
          <p:cNvSpPr>
            <a:spLocks noGrp="1"/>
          </p:cNvSpPr>
          <p:nvPr>
            <p:ph type="sldNum" sz="quarter" idx="12"/>
          </p:nvPr>
        </p:nvSpPr>
        <p:spPr>
          <a:xfrm>
            <a:off x="8956900" y="5037663"/>
            <a:ext cx="551167" cy="279400"/>
          </a:xfrm>
        </p:spPr>
        <p:txBody>
          <a:bodyPr/>
          <a:lstStyle/>
          <a:p>
            <a:fld id="{0784AA71-DC36-4898-BAB2-F99D4168888F}" type="slidenum">
              <a:rPr lang="en-GB" smtClean="0"/>
              <a:t>‹#›</a:t>
            </a:fld>
            <a:endParaRPr lang="en-GB"/>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487599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E46CF0C-9B87-4A6B-9344-D7C0F95B9299}" type="datetimeFigureOut">
              <a:rPr lang="en-GB" smtClean="0"/>
              <a:t>05/02/2021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84AA71-DC36-4898-BAB2-F99D4168888F}" type="slidenum">
              <a:rPr lang="en-GB" smtClean="0"/>
              <a:t>‹#›</a:t>
            </a:fld>
            <a:endParaRPr lang="en-GB"/>
          </a:p>
        </p:txBody>
      </p:sp>
    </p:spTree>
    <p:extLst>
      <p:ext uri="{BB962C8B-B14F-4D97-AF65-F5344CB8AC3E}">
        <p14:creationId xmlns:p14="http://schemas.microsoft.com/office/powerpoint/2010/main" val="28184884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E46CF0C-9B87-4A6B-9344-D7C0F95B9299}" type="datetimeFigureOut">
              <a:rPr lang="en-GB" smtClean="0"/>
              <a:t>05/02/2021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84AA71-DC36-4898-BAB2-F99D4168888F}" type="slidenum">
              <a:rPr lang="en-GB" smtClean="0"/>
              <a:t>‹#›</a:t>
            </a:fld>
            <a:endParaRPr lang="en-GB"/>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495364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E46CF0C-9B87-4A6B-9344-D7C0F95B9299}" type="datetimeFigureOut">
              <a:rPr lang="en-GB" smtClean="0"/>
              <a:t>05/02/2021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784AA71-DC36-4898-BAB2-F99D4168888F}" type="slidenum">
              <a:rPr lang="en-GB" smtClean="0"/>
              <a:t>‹#›</a:t>
            </a:fld>
            <a:endParaRPr lang="en-GB"/>
          </a:p>
        </p:txBody>
      </p:sp>
    </p:spTree>
    <p:extLst>
      <p:ext uri="{BB962C8B-B14F-4D97-AF65-F5344CB8AC3E}">
        <p14:creationId xmlns:p14="http://schemas.microsoft.com/office/powerpoint/2010/main" val="33333380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E46CF0C-9B87-4A6B-9344-D7C0F95B9299}" type="datetimeFigureOut">
              <a:rPr lang="en-GB" smtClean="0"/>
              <a:t>05/02/2021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784AA71-DC36-4898-BAB2-F99D4168888F}" type="slidenum">
              <a:rPr lang="en-GB" smtClean="0"/>
              <a:t>‹#›</a:t>
            </a:fld>
            <a:endParaRPr lang="en-GB"/>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495406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E46CF0C-9B87-4A6B-9344-D7C0F95B9299}" type="datetimeFigureOut">
              <a:rPr lang="en-GB" smtClean="0"/>
              <a:t>05/02/2021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784AA71-DC36-4898-BAB2-F99D4168888F}"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034240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E46CF0C-9B87-4A6B-9344-D7C0F95B9299}" type="datetimeFigureOut">
              <a:rPr lang="en-GB" smtClean="0"/>
              <a:t>05/02/2021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784AA71-DC36-4898-BAB2-F99D4168888F}" type="slidenum">
              <a:rPr lang="en-GB" smtClean="0"/>
              <a:t>‹#›</a:t>
            </a:fld>
            <a:endParaRPr lang="en-GB"/>
          </a:p>
        </p:txBody>
      </p:sp>
    </p:spTree>
    <p:extLst>
      <p:ext uri="{BB962C8B-B14F-4D97-AF65-F5344CB8AC3E}">
        <p14:creationId xmlns:p14="http://schemas.microsoft.com/office/powerpoint/2010/main" val="21282884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E46CF0C-9B87-4A6B-9344-D7C0F95B9299}" type="datetimeFigureOut">
              <a:rPr lang="en-GB" smtClean="0"/>
              <a:t>05/02/2021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784AA71-DC36-4898-BAB2-F99D4168888F}" type="slidenum">
              <a:rPr lang="en-GB" smtClean="0"/>
              <a:t>‹#›</a:t>
            </a:fld>
            <a:endParaRPr lang="en-GB"/>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3835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E46CF0C-9B87-4A6B-9344-D7C0F95B9299}" type="datetimeFigureOut">
              <a:rPr lang="en-GB" smtClean="0"/>
              <a:t>05/02/2021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784AA71-DC36-4898-BAB2-F99D4168888F}" type="slidenum">
              <a:rPr lang="en-GB" smtClean="0"/>
              <a:t>‹#›</a:t>
            </a:fld>
            <a:endParaRPr lang="en-GB"/>
          </a:p>
        </p:txBody>
      </p:sp>
    </p:spTree>
    <p:extLst>
      <p:ext uri="{BB962C8B-B14F-4D97-AF65-F5344CB8AC3E}">
        <p14:creationId xmlns:p14="http://schemas.microsoft.com/office/powerpoint/2010/main" val="9193818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E46CF0C-9B87-4A6B-9344-D7C0F95B9299}" type="datetimeFigureOut">
              <a:rPr lang="en-GB" smtClean="0"/>
              <a:t>05/02/2021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784AA71-DC36-4898-BAB2-F99D4168888F}" type="slidenum">
              <a:rPr lang="en-GB" smtClean="0"/>
              <a:t>‹#›</a:t>
            </a:fld>
            <a:endParaRPr lang="en-GB"/>
          </a:p>
        </p:txBody>
      </p:sp>
    </p:spTree>
    <p:extLst>
      <p:ext uri="{BB962C8B-B14F-4D97-AF65-F5344CB8AC3E}">
        <p14:creationId xmlns:p14="http://schemas.microsoft.com/office/powerpoint/2010/main" val="33643762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E46CF0C-9B87-4A6B-9344-D7C0F95B9299}" type="datetimeFigureOut">
              <a:rPr lang="en-GB" smtClean="0"/>
              <a:t>05/02/2021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84AA71-DC36-4898-BAB2-F99D4168888F}" type="slidenum">
              <a:rPr lang="en-GB" smtClean="0"/>
              <a:t>‹#›</a:t>
            </a:fld>
            <a:endParaRPr lang="en-GB"/>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722919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E46CF0C-9B87-4A6B-9344-D7C0F95B9299}" type="datetimeFigureOut">
              <a:rPr lang="en-GB" smtClean="0"/>
              <a:t>05/02/2021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84AA71-DC36-4898-BAB2-F99D4168888F}" type="slidenum">
              <a:rPr lang="en-GB" smtClean="0"/>
              <a:t>‹#›</a:t>
            </a:fld>
            <a:endParaRPr lang="en-GB"/>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379636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E46CF0C-9B87-4A6B-9344-D7C0F95B9299}" type="datetimeFigureOut">
              <a:rPr lang="en-GB" smtClean="0"/>
              <a:t>05/02/2021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84AA71-DC36-4898-BAB2-F99D4168888F}" type="slidenum">
              <a:rPr lang="en-GB" smtClean="0"/>
              <a:t>‹#›</a:t>
            </a:fld>
            <a:endParaRPr lang="en-GB"/>
          </a:p>
        </p:txBody>
      </p:sp>
    </p:spTree>
    <p:extLst>
      <p:ext uri="{BB962C8B-B14F-4D97-AF65-F5344CB8AC3E}">
        <p14:creationId xmlns:p14="http://schemas.microsoft.com/office/powerpoint/2010/main" val="29734494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E46CF0C-9B87-4A6B-9344-D7C0F95B9299}" type="datetimeFigureOut">
              <a:rPr lang="en-GB" smtClean="0"/>
              <a:t>05/02/2021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84AA71-DC36-4898-BAB2-F99D4168888F}" type="slidenum">
              <a:rPr lang="en-GB" smtClean="0"/>
              <a:t>‹#›</a:t>
            </a:fld>
            <a:endParaRPr lang="en-GB"/>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120022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E46CF0C-9B87-4A6B-9344-D7C0F95B9299}" type="datetimeFigureOut">
              <a:rPr lang="en-GB" smtClean="0"/>
              <a:t>05/02/2021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84AA71-DC36-4898-BAB2-F99D4168888F}" type="slidenum">
              <a:rPr lang="en-GB" smtClean="0"/>
              <a:t>‹#›</a:t>
            </a:fld>
            <a:endParaRPr lang="en-GB"/>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9547578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E46CF0C-9B87-4A6B-9344-D7C0F95B9299}" type="datetimeFigureOut">
              <a:rPr lang="en-GB" smtClean="0"/>
              <a:t>05/02/2021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84AA71-DC36-4898-BAB2-F99D4168888F}"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1073474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E46CF0C-9B87-4A6B-9344-D7C0F95B9299}" type="datetimeFigureOut">
              <a:rPr lang="en-GB" smtClean="0"/>
              <a:t>05/02/2021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84AA71-DC36-4898-BAB2-F99D4168888F}" type="slidenum">
              <a:rPr lang="en-GB" smtClean="0"/>
              <a:t>‹#›</a:t>
            </a:fld>
            <a:endParaRPr lang="en-GB"/>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4836216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4_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39201951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6">
                <a:lumMod val="67000"/>
              </a:schemeClr>
            </a:gs>
            <a:gs pos="0">
              <a:schemeClr val="accent6">
                <a:lumMod val="97000"/>
                <a:lumOff val="3000"/>
              </a:schemeClr>
            </a:gs>
            <a:gs pos="100000">
              <a:srgbClr val="FADD06"/>
            </a:gs>
            <a:gs pos="0">
              <a:srgbClr val="FADD06"/>
            </a:gs>
          </a:gsLst>
          <a:lin ang="16200000" scaled="1"/>
          <a:tileRect/>
        </a:gradFill>
        <a:effectLst/>
      </p:bgPr>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1">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1">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1E46CF0C-9B87-4A6B-9344-D7C0F95B9299}" type="datetimeFigureOut">
              <a:rPr lang="en-GB" smtClean="0"/>
              <a:t>05/02/2021</a:t>
            </a:fld>
            <a:endParaRPr lang="en-GB"/>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784AA71-DC36-4898-BAB2-F99D4168888F}" type="slidenum">
              <a:rPr lang="en-GB" smtClean="0"/>
              <a:t>‹#›</a:t>
            </a:fld>
            <a:endParaRPr lang="en-GB"/>
          </a:p>
        </p:txBody>
      </p:sp>
    </p:spTree>
    <p:extLst>
      <p:ext uri="{BB962C8B-B14F-4D97-AF65-F5344CB8AC3E}">
        <p14:creationId xmlns:p14="http://schemas.microsoft.com/office/powerpoint/2010/main" val="216108248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A3FAF1F-3220-49CB-8C02-EB97A908D926}"/>
              </a:ext>
            </a:extLst>
          </p:cNvPr>
          <p:cNvSpPr>
            <a:spLocks noGrp="1"/>
          </p:cNvSpPr>
          <p:nvPr>
            <p:ph type="ctrTitle"/>
          </p:nvPr>
        </p:nvSpPr>
        <p:spPr/>
        <p:txBody>
          <a:bodyPr/>
          <a:lstStyle/>
          <a:p>
            <a:r>
              <a:rPr lang="en-GB" sz="3600" dirty="0">
                <a:latin typeface="Debbie Hepplewhite Print Font" panose="03050602040000000000" pitchFamily="66" charset="0"/>
              </a:rPr>
              <a:t/>
            </a:r>
            <a:br>
              <a:rPr lang="en-GB" sz="3600" dirty="0">
                <a:latin typeface="Debbie Hepplewhite Print Font" panose="03050602040000000000" pitchFamily="66" charset="0"/>
              </a:rPr>
            </a:br>
            <a:r>
              <a:rPr lang="en-GB" sz="3600" b="1" dirty="0">
                <a:solidFill>
                  <a:srgbClr val="0070C0"/>
                </a:solidFill>
                <a:latin typeface="Comic Sans MS" panose="030F0702030302020204" pitchFamily="66" charset="0"/>
              </a:rPr>
              <a:t>Mental Health and Wellbeing</a:t>
            </a:r>
            <a:r>
              <a:rPr lang="en-GB" sz="3600" dirty="0">
                <a:solidFill>
                  <a:srgbClr val="0070C0"/>
                </a:solidFill>
                <a:latin typeface="Debbie Hepplewhite Print Font" panose="03050602040000000000" pitchFamily="66" charset="0"/>
              </a:rPr>
              <a:t> </a:t>
            </a:r>
            <a:r>
              <a:rPr lang="en-GB" sz="3600" dirty="0">
                <a:latin typeface="Debbie Hepplewhite Print Font" panose="03050602040000000000" pitchFamily="66" charset="0"/>
              </a:rPr>
              <a:t/>
            </a:r>
            <a:br>
              <a:rPr lang="en-GB" sz="3600" dirty="0">
                <a:latin typeface="Debbie Hepplewhite Print Font" panose="03050602040000000000" pitchFamily="66" charset="0"/>
              </a:rPr>
            </a:br>
            <a:endParaRPr lang="en-GB" sz="3600" dirty="0">
              <a:latin typeface="Debbie Hepplewhite Print Font" panose="03050602040000000000" pitchFamily="66" charset="0"/>
            </a:endParaRPr>
          </a:p>
        </p:txBody>
      </p:sp>
      <p:sp>
        <p:nvSpPr>
          <p:cNvPr id="3" name="Subtitle 2">
            <a:extLst>
              <a:ext uri="{FF2B5EF4-FFF2-40B4-BE49-F238E27FC236}">
                <a16:creationId xmlns="" xmlns:a16="http://schemas.microsoft.com/office/drawing/2014/main" id="{ED2FA0A0-E7D0-460A-8727-4FD03D84F425}"/>
              </a:ext>
            </a:extLst>
          </p:cNvPr>
          <p:cNvSpPr>
            <a:spLocks noGrp="1"/>
          </p:cNvSpPr>
          <p:nvPr>
            <p:ph type="subTitle" idx="1"/>
          </p:nvPr>
        </p:nvSpPr>
        <p:spPr/>
        <p:txBody>
          <a:bodyPr/>
          <a:lstStyle/>
          <a:p>
            <a:r>
              <a:rPr lang="en-GB" dirty="0">
                <a:solidFill>
                  <a:srgbClr val="0070C0"/>
                </a:solidFill>
                <a:latin typeface="Comic Sans MS" panose="030F0702030302020204" pitchFamily="66" charset="0"/>
              </a:rPr>
              <a:t>St. Francis Xavier Catholic Primary School</a:t>
            </a:r>
          </a:p>
          <a:p>
            <a:r>
              <a:rPr lang="en-GB" dirty="0">
                <a:solidFill>
                  <a:srgbClr val="0070C0"/>
                </a:solidFill>
                <a:latin typeface="Comic Sans MS" panose="030F0702030302020204" pitchFamily="66" charset="0"/>
              </a:rPr>
              <a:t>Subject lead: Ms Wells</a:t>
            </a:r>
          </a:p>
        </p:txBody>
      </p:sp>
      <p:pic>
        <p:nvPicPr>
          <p:cNvPr id="6" name="Picture 5"/>
          <p:cNvPicPr>
            <a:picLocks noChangeAspect="1"/>
          </p:cNvPicPr>
          <p:nvPr/>
        </p:nvPicPr>
        <p:blipFill>
          <a:blip r:embed="rId2"/>
          <a:stretch>
            <a:fillRect/>
          </a:stretch>
        </p:blipFill>
        <p:spPr>
          <a:xfrm>
            <a:off x="636191" y="622746"/>
            <a:ext cx="1572555" cy="1863279"/>
          </a:xfrm>
          <a:prstGeom prst="rect">
            <a:avLst/>
          </a:prstGeom>
        </p:spPr>
      </p:pic>
    </p:spTree>
    <p:extLst>
      <p:ext uri="{BB962C8B-B14F-4D97-AF65-F5344CB8AC3E}">
        <p14:creationId xmlns:p14="http://schemas.microsoft.com/office/powerpoint/2010/main" val="34248090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81771" y="640211"/>
            <a:ext cx="2977103" cy="749418"/>
          </a:xfrm>
        </p:spPr>
        <p:txBody>
          <a:bodyPr>
            <a:normAutofit fontScale="90000"/>
          </a:bodyPr>
          <a:lstStyle/>
          <a:p>
            <a:r>
              <a:rPr lang="en-GB" sz="3600" dirty="0">
                <a:solidFill>
                  <a:srgbClr val="000000"/>
                </a:solidFill>
                <a:latin typeface="Tahoma" panose="020B0604030504040204" pitchFamily="34" charset="0"/>
              </a:rPr>
              <a:t> </a:t>
            </a:r>
            <a:r>
              <a:rPr lang="en-GB" dirty="0">
                <a:solidFill>
                  <a:srgbClr val="000000"/>
                </a:solidFill>
                <a:latin typeface="Tahoma" panose="020B0604030504040204" pitchFamily="34" charset="0"/>
              </a:rPr>
              <a:t/>
            </a:r>
            <a:br>
              <a:rPr lang="en-GB" dirty="0">
                <a:solidFill>
                  <a:srgbClr val="000000"/>
                </a:solidFill>
                <a:latin typeface="Tahoma" panose="020B0604030504040204" pitchFamily="34" charset="0"/>
              </a:rPr>
            </a:br>
            <a:endParaRPr lang="en-GB" dirty="0"/>
          </a:p>
        </p:txBody>
      </p:sp>
      <p:sp>
        <p:nvSpPr>
          <p:cNvPr id="4" name="TextBox 3">
            <a:extLst>
              <a:ext uri="{FF2B5EF4-FFF2-40B4-BE49-F238E27FC236}">
                <a16:creationId xmlns="" xmlns:a16="http://schemas.microsoft.com/office/drawing/2014/main" id="{E401228F-DD2F-4F9C-8FA7-3C2713C376C5}"/>
              </a:ext>
            </a:extLst>
          </p:cNvPr>
          <p:cNvSpPr txBox="1"/>
          <p:nvPr/>
        </p:nvSpPr>
        <p:spPr>
          <a:xfrm>
            <a:off x="2369851" y="789450"/>
            <a:ext cx="8517075" cy="2431435"/>
          </a:xfrm>
          <a:prstGeom prst="rect">
            <a:avLst/>
          </a:prstGeom>
          <a:noFill/>
        </p:spPr>
        <p:txBody>
          <a:bodyPr wrap="none" rtlCol="0">
            <a:spAutoFit/>
          </a:bodyPr>
          <a:lstStyle/>
          <a:p>
            <a:r>
              <a:rPr lang="en-GB" sz="3200" dirty="0">
                <a:solidFill>
                  <a:srgbClr val="0070C0"/>
                </a:solidFill>
                <a:latin typeface="Comic Sans MS" panose="030F0702030302020204" pitchFamily="66" charset="0"/>
              </a:rPr>
              <a:t>Intent				Implement					Impact</a:t>
            </a:r>
          </a:p>
          <a:p>
            <a:endParaRPr lang="en-GB" sz="3200" dirty="0">
              <a:latin typeface="Comic Sans MS" panose="030F0702030302020204" pitchFamily="66" charset="0"/>
            </a:endParaRPr>
          </a:p>
          <a:p>
            <a:endParaRPr lang="en-GB" sz="3200" dirty="0">
              <a:latin typeface="Comic Sans MS" panose="030F0702030302020204" pitchFamily="66" charset="0"/>
            </a:endParaRPr>
          </a:p>
          <a:p>
            <a:endParaRPr lang="en-GB" sz="3200" dirty="0">
              <a:latin typeface="Comic Sans MS" panose="030F0702030302020204" pitchFamily="66" charset="0"/>
            </a:endParaRPr>
          </a:p>
          <a:p>
            <a:endParaRPr lang="en-GB" sz="2400" dirty="0">
              <a:latin typeface="Comic Sans MS" panose="030F0702030302020204" pitchFamily="66" charset="0"/>
            </a:endParaRPr>
          </a:p>
        </p:txBody>
      </p:sp>
      <p:sp>
        <p:nvSpPr>
          <p:cNvPr id="5" name="TextBox 4">
            <a:extLst>
              <a:ext uri="{FF2B5EF4-FFF2-40B4-BE49-F238E27FC236}">
                <a16:creationId xmlns="" xmlns:a16="http://schemas.microsoft.com/office/drawing/2014/main" id="{58F769AC-E008-4B45-A450-8AF9697ED579}"/>
              </a:ext>
            </a:extLst>
          </p:cNvPr>
          <p:cNvSpPr txBox="1"/>
          <p:nvPr/>
        </p:nvSpPr>
        <p:spPr>
          <a:xfrm>
            <a:off x="2038417" y="2988056"/>
            <a:ext cx="2389493" cy="3046988"/>
          </a:xfrm>
          <a:prstGeom prst="rect">
            <a:avLst/>
          </a:prstGeom>
          <a:noFill/>
        </p:spPr>
        <p:txBody>
          <a:bodyPr wrap="square" rtlCol="0">
            <a:spAutoFit/>
          </a:bodyPr>
          <a:lstStyle/>
          <a:p>
            <a:r>
              <a:rPr lang="en-GB" sz="1600" dirty="0">
                <a:solidFill>
                  <a:srgbClr val="0070C0"/>
                </a:solidFill>
                <a:latin typeface="Comic Sans MS" panose="030F0702030302020204" pitchFamily="66" charset="0"/>
              </a:rPr>
              <a:t>Children to be:</a:t>
            </a:r>
          </a:p>
          <a:p>
            <a:endParaRPr lang="en-GB" sz="1600" dirty="0">
              <a:solidFill>
                <a:srgbClr val="0070C0"/>
              </a:solidFill>
              <a:latin typeface="Comic Sans MS" panose="030F0702030302020204" pitchFamily="66" charset="0"/>
            </a:endParaRPr>
          </a:p>
          <a:p>
            <a:pPr marL="285750" indent="-285750">
              <a:buFont typeface="Arial" panose="020B0604020202020204" pitchFamily="34" charset="0"/>
              <a:buChar char="•"/>
            </a:pPr>
            <a:r>
              <a:rPr lang="en-GB" sz="1600" dirty="0">
                <a:solidFill>
                  <a:srgbClr val="0070C0"/>
                </a:solidFill>
                <a:latin typeface="Comic Sans MS" panose="030F0702030302020204" pitchFamily="66" charset="0"/>
              </a:rPr>
              <a:t>happy</a:t>
            </a:r>
          </a:p>
          <a:p>
            <a:pPr marL="285750" indent="-285750">
              <a:buFont typeface="Arial" panose="020B0604020202020204" pitchFamily="34" charset="0"/>
              <a:buChar char="•"/>
            </a:pPr>
            <a:r>
              <a:rPr lang="en-GB" sz="1600" dirty="0">
                <a:solidFill>
                  <a:srgbClr val="0070C0"/>
                </a:solidFill>
                <a:latin typeface="Comic Sans MS" panose="030F0702030302020204" pitchFamily="66" charset="0"/>
              </a:rPr>
              <a:t>confident</a:t>
            </a:r>
          </a:p>
          <a:p>
            <a:pPr marL="285750" indent="-285750">
              <a:buFont typeface="Arial" panose="020B0604020202020204" pitchFamily="34" charset="0"/>
              <a:buChar char="•"/>
            </a:pPr>
            <a:r>
              <a:rPr lang="en-GB" sz="1600" dirty="0">
                <a:solidFill>
                  <a:srgbClr val="0070C0"/>
                </a:solidFill>
                <a:latin typeface="Comic Sans MS" panose="030F0702030302020204" pitchFamily="66" charset="0"/>
              </a:rPr>
              <a:t>resilient</a:t>
            </a:r>
            <a:endParaRPr lang="en-US" sz="1600" dirty="0">
              <a:solidFill>
                <a:srgbClr val="0070C0"/>
              </a:solidFill>
              <a:latin typeface="Comic Sans MS" panose="030F0702030302020204" pitchFamily="66" charset="0"/>
            </a:endParaRPr>
          </a:p>
          <a:p>
            <a:pPr marL="285750" indent="-285750">
              <a:buFont typeface="Arial" panose="020B0604020202020204" pitchFamily="34" charset="0"/>
              <a:buChar char="•"/>
            </a:pPr>
            <a:r>
              <a:rPr lang="en-US" sz="1600" dirty="0">
                <a:solidFill>
                  <a:srgbClr val="0070C0"/>
                </a:solidFill>
                <a:latin typeface="Comic Sans MS" panose="030F0702030302020204" pitchFamily="66" charset="0"/>
              </a:rPr>
              <a:t>make links to their own emotions and feelings and also understand the feelings and emotions of others around them.</a:t>
            </a:r>
            <a:endParaRPr lang="en-GB" sz="1600" dirty="0">
              <a:solidFill>
                <a:srgbClr val="0070C0"/>
              </a:solidFill>
              <a:latin typeface="Comic Sans MS" panose="030F0702030302020204" pitchFamily="66" charset="0"/>
            </a:endParaRPr>
          </a:p>
        </p:txBody>
      </p:sp>
      <p:sp>
        <p:nvSpPr>
          <p:cNvPr id="3" name="Arrow: Right 2">
            <a:extLst>
              <a:ext uri="{FF2B5EF4-FFF2-40B4-BE49-F238E27FC236}">
                <a16:creationId xmlns="" xmlns:a16="http://schemas.microsoft.com/office/drawing/2014/main" id="{3579D934-754E-4DA0-B0AC-893C75F79708}"/>
              </a:ext>
            </a:extLst>
          </p:cNvPr>
          <p:cNvSpPr/>
          <p:nvPr/>
        </p:nvSpPr>
        <p:spPr>
          <a:xfrm rot="5400000">
            <a:off x="2557906" y="1865328"/>
            <a:ext cx="1111348" cy="745587"/>
          </a:xfrm>
          <a:prstGeom prst="rightArrow">
            <a:avLst/>
          </a:prstGeom>
          <a:solidFill>
            <a:srgbClr val="E7E2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6" name="Arrow: Right 5">
            <a:extLst>
              <a:ext uri="{FF2B5EF4-FFF2-40B4-BE49-F238E27FC236}">
                <a16:creationId xmlns="" xmlns:a16="http://schemas.microsoft.com/office/drawing/2014/main" id="{1FAADE8F-5102-44D2-8FF1-C4DF16C91AFF}"/>
              </a:ext>
            </a:extLst>
          </p:cNvPr>
          <p:cNvSpPr/>
          <p:nvPr/>
        </p:nvSpPr>
        <p:spPr>
          <a:xfrm rot="5400000">
            <a:off x="5661153" y="1803553"/>
            <a:ext cx="1111348" cy="745587"/>
          </a:xfrm>
          <a:prstGeom prst="rightArrow">
            <a:avLst/>
          </a:prstGeom>
          <a:solidFill>
            <a:srgbClr val="E7E2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7" name="Arrow: Right 6">
            <a:extLst>
              <a:ext uri="{FF2B5EF4-FFF2-40B4-BE49-F238E27FC236}">
                <a16:creationId xmlns="" xmlns:a16="http://schemas.microsoft.com/office/drawing/2014/main" id="{025CD2B6-405B-4755-9759-ADCEAF3E2A62}"/>
              </a:ext>
            </a:extLst>
          </p:cNvPr>
          <p:cNvSpPr/>
          <p:nvPr/>
        </p:nvSpPr>
        <p:spPr>
          <a:xfrm rot="5400000">
            <a:off x="9590851" y="1865116"/>
            <a:ext cx="1111348" cy="745587"/>
          </a:xfrm>
          <a:prstGeom prst="rightArrow">
            <a:avLst/>
          </a:prstGeom>
          <a:solidFill>
            <a:srgbClr val="E7E2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9" name="Rectangle 8"/>
          <p:cNvSpPr/>
          <p:nvPr/>
        </p:nvSpPr>
        <p:spPr>
          <a:xfrm>
            <a:off x="5014840" y="2963064"/>
            <a:ext cx="2633735" cy="3816429"/>
          </a:xfrm>
          <a:prstGeom prst="rect">
            <a:avLst/>
          </a:prstGeom>
        </p:spPr>
        <p:txBody>
          <a:bodyPr wrap="square">
            <a:spAutoFit/>
          </a:bodyPr>
          <a:lstStyle/>
          <a:p>
            <a:r>
              <a:rPr lang="en-US" sz="1600" dirty="0">
                <a:solidFill>
                  <a:srgbClr val="0070C0"/>
                </a:solidFill>
                <a:latin typeface="Comic Sans MS" panose="030F0702030302020204" pitchFamily="66" charset="0"/>
              </a:rPr>
              <a:t>Children will identify and develop their understanding of an assortment of feelings and emotions. This will be linked to:</a:t>
            </a:r>
          </a:p>
          <a:p>
            <a:endParaRPr lang="en-US" sz="1600" dirty="0">
              <a:solidFill>
                <a:srgbClr val="0070C0"/>
              </a:solidFill>
              <a:latin typeface="Comic Sans MS" panose="030F0702030302020204" pitchFamily="66" charset="0"/>
            </a:endParaRPr>
          </a:p>
          <a:p>
            <a:pPr marL="285750" indent="-285750">
              <a:buFont typeface="Arial" panose="020B0604020202020204" pitchFamily="34" charset="0"/>
              <a:buChar char="•"/>
            </a:pPr>
            <a:r>
              <a:rPr lang="en-US" sz="1600" dirty="0">
                <a:solidFill>
                  <a:srgbClr val="0070C0"/>
                </a:solidFill>
                <a:latin typeface="Comic Sans MS" panose="030F0702030302020204" pitchFamily="66" charset="0"/>
              </a:rPr>
              <a:t>RE</a:t>
            </a:r>
          </a:p>
          <a:p>
            <a:pPr marL="285750" indent="-285750">
              <a:buFont typeface="Arial" panose="020B0604020202020204" pitchFamily="34" charset="0"/>
              <a:buChar char="•"/>
            </a:pPr>
            <a:r>
              <a:rPr lang="en-US" sz="1600" dirty="0">
                <a:solidFill>
                  <a:srgbClr val="0070C0"/>
                </a:solidFill>
                <a:latin typeface="Comic Sans MS" panose="030F0702030302020204" pitchFamily="66" charset="0"/>
              </a:rPr>
              <a:t>PE</a:t>
            </a:r>
          </a:p>
          <a:p>
            <a:pPr marL="285750" indent="-285750">
              <a:buFont typeface="Arial" panose="020B0604020202020204" pitchFamily="34" charset="0"/>
              <a:buChar char="•"/>
            </a:pPr>
            <a:r>
              <a:rPr lang="en-US" sz="1600" dirty="0">
                <a:solidFill>
                  <a:srgbClr val="0070C0"/>
                </a:solidFill>
                <a:latin typeface="Comic Sans MS" panose="030F0702030302020204" pitchFamily="66" charset="0"/>
              </a:rPr>
              <a:t>Literacy</a:t>
            </a:r>
          </a:p>
          <a:p>
            <a:pPr marL="285750" indent="-285750">
              <a:buFont typeface="Arial" panose="020B0604020202020204" pitchFamily="34" charset="0"/>
              <a:buChar char="•"/>
            </a:pPr>
            <a:r>
              <a:rPr lang="en-US" sz="1600" dirty="0">
                <a:solidFill>
                  <a:srgbClr val="0070C0"/>
                </a:solidFill>
                <a:latin typeface="Comic Sans MS" panose="030F0702030302020204" pitchFamily="66" charset="0"/>
              </a:rPr>
              <a:t>Reading</a:t>
            </a:r>
          </a:p>
          <a:p>
            <a:pPr marL="285750" indent="-285750">
              <a:buFont typeface="Arial" panose="020B0604020202020204" pitchFamily="34" charset="0"/>
              <a:buChar char="•"/>
            </a:pPr>
            <a:r>
              <a:rPr lang="en-US" sz="1600" dirty="0">
                <a:solidFill>
                  <a:srgbClr val="0070C0"/>
                </a:solidFill>
                <a:latin typeface="Comic Sans MS" panose="030F0702030302020204" pitchFamily="66" charset="0"/>
              </a:rPr>
              <a:t>Mindfulness</a:t>
            </a:r>
          </a:p>
          <a:p>
            <a:pPr marL="285750" indent="-285750">
              <a:buFont typeface="Arial" panose="020B0604020202020204" pitchFamily="34" charset="0"/>
              <a:buChar char="•"/>
            </a:pPr>
            <a:endParaRPr lang="en-US" sz="1600" dirty="0">
              <a:solidFill>
                <a:srgbClr val="0070C0"/>
              </a:solidFill>
              <a:latin typeface="Comic Sans MS" panose="030F0702030302020204" pitchFamily="66" charset="0"/>
            </a:endParaRPr>
          </a:p>
          <a:p>
            <a:pPr marL="285750" indent="-285750">
              <a:buFont typeface="Arial" panose="020B0604020202020204" pitchFamily="34" charset="0"/>
              <a:buChar char="•"/>
            </a:pPr>
            <a:endParaRPr lang="en-GB" sz="1600" dirty="0">
              <a:solidFill>
                <a:srgbClr val="0070C0"/>
              </a:solidFill>
              <a:latin typeface="Comic Sans MS" panose="030F0702030302020204" pitchFamily="66" charset="0"/>
            </a:endParaRPr>
          </a:p>
          <a:p>
            <a:endParaRPr lang="en-GB" dirty="0">
              <a:latin typeface="Debbie Hepplewhite Print Font" panose="03050602040000000000" pitchFamily="66" charset="0"/>
            </a:endParaRPr>
          </a:p>
        </p:txBody>
      </p:sp>
      <p:sp>
        <p:nvSpPr>
          <p:cNvPr id="10" name="Rectangle 9"/>
          <p:cNvSpPr/>
          <p:nvPr/>
        </p:nvSpPr>
        <p:spPr>
          <a:xfrm>
            <a:off x="8822434" y="2963064"/>
            <a:ext cx="2648185" cy="2554545"/>
          </a:xfrm>
          <a:prstGeom prst="rect">
            <a:avLst/>
          </a:prstGeom>
        </p:spPr>
        <p:txBody>
          <a:bodyPr wrap="square">
            <a:spAutoFit/>
          </a:bodyPr>
          <a:lstStyle/>
          <a:p>
            <a:r>
              <a:rPr lang="en-GB" sz="1600" dirty="0">
                <a:solidFill>
                  <a:srgbClr val="0070C0"/>
                </a:solidFill>
                <a:latin typeface="Comic Sans MS" panose="030F0702030302020204" pitchFamily="66" charset="0"/>
              </a:rPr>
              <a:t>Children at St Francis Xavier to be resilient, confident and happy with a good understanding of  their feelings and emotions and how to regulate them and to build good emotional intelligence throughout the school.</a:t>
            </a:r>
          </a:p>
        </p:txBody>
      </p:sp>
      <p:pic>
        <p:nvPicPr>
          <p:cNvPr id="11" name="Picture 10"/>
          <p:cNvPicPr>
            <a:picLocks noChangeAspect="1"/>
          </p:cNvPicPr>
          <p:nvPr/>
        </p:nvPicPr>
        <p:blipFill>
          <a:blip r:embed="rId2"/>
          <a:stretch>
            <a:fillRect/>
          </a:stretch>
        </p:blipFill>
        <p:spPr>
          <a:xfrm>
            <a:off x="636191" y="622746"/>
            <a:ext cx="1572555" cy="1863279"/>
          </a:xfrm>
          <a:prstGeom prst="rect">
            <a:avLst/>
          </a:prstGeom>
        </p:spPr>
      </p:pic>
    </p:spTree>
    <p:extLst>
      <p:ext uri="{BB962C8B-B14F-4D97-AF65-F5344CB8AC3E}">
        <p14:creationId xmlns:p14="http://schemas.microsoft.com/office/powerpoint/2010/main" val="28749262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D25A232C-C419-48CC-A8CD-6AE7D8D0F2B3}"/>
              </a:ext>
            </a:extLst>
          </p:cNvPr>
          <p:cNvSpPr txBox="1"/>
          <p:nvPr/>
        </p:nvSpPr>
        <p:spPr>
          <a:xfrm>
            <a:off x="6097293" y="683938"/>
            <a:ext cx="5258684" cy="5632311"/>
          </a:xfrm>
          <a:prstGeom prst="rect">
            <a:avLst/>
          </a:prstGeom>
          <a:noFill/>
        </p:spPr>
        <p:txBody>
          <a:bodyPr wrap="square" rtlCol="0">
            <a:spAutoFit/>
          </a:bodyPr>
          <a:lstStyle/>
          <a:p>
            <a:r>
              <a:rPr lang="en-US" sz="2200" dirty="0">
                <a:solidFill>
                  <a:srgbClr val="0070C0"/>
                </a:solidFill>
                <a:latin typeface="Comic Sans MS" panose="030F0702030302020204" pitchFamily="66" charset="0"/>
              </a:rPr>
              <a:t>Mental Health: Includes our emotional, psychological and social wellbeing. It effects how we think, feel and act.</a:t>
            </a:r>
          </a:p>
          <a:p>
            <a:endParaRPr lang="en-GB" sz="2400" dirty="0">
              <a:solidFill>
                <a:srgbClr val="0070C0"/>
              </a:solidFill>
              <a:latin typeface="Comic Sans MS" panose="030F0702030302020204" pitchFamily="66" charset="0"/>
            </a:endParaRPr>
          </a:p>
          <a:p>
            <a:r>
              <a:rPr lang="en-GB" sz="2200" dirty="0">
                <a:solidFill>
                  <a:srgbClr val="0070C0"/>
                </a:solidFill>
                <a:latin typeface="Comic Sans MS" panose="030F0702030302020204" pitchFamily="66" charset="0"/>
              </a:rPr>
              <a:t>Wellbeing is: The state of being comfortable, healthy or happy.</a:t>
            </a:r>
          </a:p>
          <a:p>
            <a:endParaRPr lang="en-GB" sz="2400" dirty="0">
              <a:solidFill>
                <a:srgbClr val="0070C0"/>
              </a:solidFill>
              <a:latin typeface="Comic Sans MS" panose="030F0702030302020204" pitchFamily="66" charset="0"/>
            </a:endParaRPr>
          </a:p>
          <a:p>
            <a:r>
              <a:rPr lang="en-GB" sz="2200" dirty="0">
                <a:solidFill>
                  <a:srgbClr val="0070C0"/>
                </a:solidFill>
                <a:latin typeface="Comic Sans MS" panose="030F0702030302020204" pitchFamily="66" charset="0"/>
              </a:rPr>
              <a:t>Mindfulness is: The human ability to be fully present, aware of where we are and what we are doing ‘the here and now’.</a:t>
            </a:r>
          </a:p>
          <a:p>
            <a:endParaRPr lang="en-GB" sz="2400" dirty="0">
              <a:solidFill>
                <a:srgbClr val="0070C0"/>
              </a:solidFill>
              <a:latin typeface="Comic Sans MS" panose="030F0702030302020204" pitchFamily="66" charset="0"/>
            </a:endParaRPr>
          </a:p>
          <a:p>
            <a:r>
              <a:rPr lang="en-GB" sz="2200" dirty="0">
                <a:solidFill>
                  <a:srgbClr val="0070C0"/>
                </a:solidFill>
                <a:latin typeface="Comic Sans MS" panose="030F0702030302020204" pitchFamily="66" charset="0"/>
              </a:rPr>
              <a:t>Emotional intelligence is: The ability to perceive, control and evaluate emotions.</a:t>
            </a:r>
          </a:p>
          <a:p>
            <a:endParaRPr lang="en-GB" sz="2400" dirty="0"/>
          </a:p>
        </p:txBody>
      </p:sp>
      <p:pic>
        <p:nvPicPr>
          <p:cNvPr id="6" name="Picture 5"/>
          <p:cNvPicPr>
            <a:picLocks noChangeAspect="1"/>
          </p:cNvPicPr>
          <p:nvPr/>
        </p:nvPicPr>
        <p:blipFill>
          <a:blip r:embed="rId2"/>
          <a:stretch>
            <a:fillRect/>
          </a:stretch>
        </p:blipFill>
        <p:spPr>
          <a:xfrm>
            <a:off x="636191" y="622746"/>
            <a:ext cx="1572555" cy="1863279"/>
          </a:xfrm>
          <a:prstGeom prst="rect">
            <a:avLst/>
          </a:prstGeom>
        </p:spPr>
      </p:pic>
      <p:pic>
        <p:nvPicPr>
          <p:cNvPr id="5" name="Picture 4">
            <a:extLst>
              <a:ext uri="{FF2B5EF4-FFF2-40B4-BE49-F238E27FC236}">
                <a16:creationId xmlns="" xmlns:a16="http://schemas.microsoft.com/office/drawing/2014/main" id="{A13DB2B7-8BD9-4506-88F2-F53E80CBD999}"/>
              </a:ext>
            </a:extLst>
          </p:cNvPr>
          <p:cNvPicPr>
            <a:picLocks noChangeAspect="1"/>
          </p:cNvPicPr>
          <p:nvPr/>
        </p:nvPicPr>
        <p:blipFill>
          <a:blip r:embed="rId3"/>
          <a:stretch>
            <a:fillRect/>
          </a:stretch>
        </p:blipFill>
        <p:spPr>
          <a:xfrm>
            <a:off x="836023" y="2528888"/>
            <a:ext cx="4686300" cy="3686175"/>
          </a:xfrm>
          <a:prstGeom prst="rect">
            <a:avLst/>
          </a:prstGeom>
        </p:spPr>
      </p:pic>
    </p:spTree>
    <p:extLst>
      <p:ext uri="{BB962C8B-B14F-4D97-AF65-F5344CB8AC3E}">
        <p14:creationId xmlns:p14="http://schemas.microsoft.com/office/powerpoint/2010/main" val="12371894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 xmlns:a16="http://schemas.microsoft.com/office/drawing/2014/main" id="{726F7B85-41C9-42FA-B02A-4F9971A3FA41}"/>
              </a:ext>
            </a:extLst>
          </p:cNvPr>
          <p:cNvSpPr/>
          <p:nvPr/>
        </p:nvSpPr>
        <p:spPr>
          <a:xfrm>
            <a:off x="2524125" y="790902"/>
            <a:ext cx="9123443" cy="5016758"/>
          </a:xfrm>
          <a:prstGeom prst="rect">
            <a:avLst/>
          </a:prstGeom>
        </p:spPr>
        <p:txBody>
          <a:bodyPr wrap="square">
            <a:spAutoFit/>
          </a:bodyPr>
          <a:lstStyle/>
          <a:p>
            <a:r>
              <a:rPr lang="en-GB" sz="2400" dirty="0">
                <a:solidFill>
                  <a:schemeClr val="accent3"/>
                </a:solidFill>
                <a:latin typeface="Comic Sans MS" panose="030F0702030302020204" pitchFamily="66" charset="0"/>
              </a:rPr>
              <a:t>How Mental Health and Wellbeing is taught at St Francis Xavier.</a:t>
            </a:r>
          </a:p>
          <a:p>
            <a:endParaRPr lang="en-GB" dirty="0">
              <a:solidFill>
                <a:srgbClr val="0070C0"/>
              </a:solidFill>
              <a:latin typeface="Comic Sans MS" panose="030F0702030302020204" pitchFamily="66" charset="0"/>
            </a:endParaRPr>
          </a:p>
          <a:p>
            <a:r>
              <a:rPr lang="en-GB" sz="2400" b="1" dirty="0">
                <a:solidFill>
                  <a:srgbClr val="FFC000"/>
                </a:solidFill>
                <a:latin typeface="Comic Sans MS" panose="030F0702030302020204" pitchFamily="66" charset="0"/>
              </a:rPr>
              <a:t>Discovering -</a:t>
            </a:r>
            <a:r>
              <a:rPr lang="en-GB" sz="2400" dirty="0">
                <a:solidFill>
                  <a:srgbClr val="FFC000"/>
                </a:solidFill>
                <a:latin typeface="Comic Sans MS" panose="030F0702030302020204" pitchFamily="66" charset="0"/>
              </a:rPr>
              <a:t> </a:t>
            </a:r>
            <a:r>
              <a:rPr lang="en-GB" dirty="0">
                <a:solidFill>
                  <a:schemeClr val="accent3"/>
                </a:solidFill>
                <a:latin typeface="Comic Sans MS" panose="030F0702030302020204" pitchFamily="66" charset="0"/>
              </a:rPr>
              <a:t>As children progress through school, they will develop new emotions and feelings and discover new ways to regulate them.</a:t>
            </a:r>
          </a:p>
          <a:p>
            <a:r>
              <a:rPr lang="en-GB" dirty="0">
                <a:solidFill>
                  <a:srgbClr val="000000"/>
                </a:solidFill>
                <a:latin typeface="Comic Sans MS" panose="030F0702030302020204" pitchFamily="66" charset="0"/>
              </a:rPr>
              <a:t/>
            </a:r>
            <a:br>
              <a:rPr lang="en-GB" dirty="0">
                <a:solidFill>
                  <a:srgbClr val="000000"/>
                </a:solidFill>
                <a:latin typeface="Comic Sans MS" panose="030F0702030302020204" pitchFamily="66" charset="0"/>
              </a:rPr>
            </a:br>
            <a:r>
              <a:rPr lang="en-GB" sz="2400" b="1" dirty="0">
                <a:solidFill>
                  <a:srgbClr val="FFC000"/>
                </a:solidFill>
                <a:latin typeface="Comic Sans MS" panose="030F0702030302020204" pitchFamily="66" charset="0"/>
              </a:rPr>
              <a:t>Developing -</a:t>
            </a:r>
            <a:r>
              <a:rPr lang="en-GB" dirty="0">
                <a:solidFill>
                  <a:srgbClr val="0070C0"/>
                </a:solidFill>
                <a:latin typeface="Comic Sans MS" panose="030F0702030302020204" pitchFamily="66" charset="0"/>
              </a:rPr>
              <a:t> </a:t>
            </a:r>
            <a:r>
              <a:rPr lang="en-GB" dirty="0">
                <a:solidFill>
                  <a:schemeClr val="accent3"/>
                </a:solidFill>
                <a:latin typeface="Comic Sans MS" panose="030F0702030302020204" pitchFamily="66" charset="0"/>
              </a:rPr>
              <a:t>Applying their skills and understanding through a range of curricular subjects, allowing them to progress within all areas of their development and providing the opportunity to explore their feelings within subjects such as writing, RE, PE and art. </a:t>
            </a:r>
          </a:p>
          <a:p>
            <a:r>
              <a:rPr lang="en-GB" sz="2000" dirty="0">
                <a:solidFill>
                  <a:srgbClr val="000000"/>
                </a:solidFill>
                <a:latin typeface="Comic Sans MS" panose="030F0702030302020204" pitchFamily="66" charset="0"/>
              </a:rPr>
              <a:t/>
            </a:r>
            <a:br>
              <a:rPr lang="en-GB" sz="2000" dirty="0">
                <a:solidFill>
                  <a:srgbClr val="000000"/>
                </a:solidFill>
                <a:latin typeface="Comic Sans MS" panose="030F0702030302020204" pitchFamily="66" charset="0"/>
              </a:rPr>
            </a:br>
            <a:r>
              <a:rPr lang="en-GB" sz="2400" b="1" dirty="0">
                <a:solidFill>
                  <a:srgbClr val="FFC000"/>
                </a:solidFill>
                <a:latin typeface="Comic Sans MS" panose="030F0702030302020204" pitchFamily="66" charset="0"/>
              </a:rPr>
              <a:t>Extending learning -</a:t>
            </a:r>
            <a:r>
              <a:rPr lang="en-GB" dirty="0">
                <a:solidFill>
                  <a:srgbClr val="FFC000"/>
                </a:solidFill>
                <a:latin typeface="Comic Sans MS" panose="030F0702030302020204" pitchFamily="66" charset="0"/>
              </a:rPr>
              <a:t> </a:t>
            </a:r>
            <a:r>
              <a:rPr lang="en-GB" dirty="0">
                <a:solidFill>
                  <a:schemeClr val="accent3"/>
                </a:solidFill>
                <a:latin typeface="Comic Sans MS" panose="030F0702030302020204" pitchFamily="66" charset="0"/>
              </a:rPr>
              <a:t>Children will have the opportunity to practice mindfulness and relaxation techniques, be encouraged to discuss their feelings and learn how to be resilient providing them with opportunities to be happy and more confident.</a:t>
            </a:r>
          </a:p>
          <a:p>
            <a:endParaRPr lang="en-US" dirty="0">
              <a:solidFill>
                <a:srgbClr val="763E9B"/>
              </a:solidFill>
              <a:latin typeface="Comic Sans MS" panose="030F0702030302020204" pitchFamily="66" charset="0"/>
            </a:endParaRPr>
          </a:p>
        </p:txBody>
      </p:sp>
      <p:pic>
        <p:nvPicPr>
          <p:cNvPr id="3" name="Picture 2"/>
          <p:cNvPicPr>
            <a:picLocks noChangeAspect="1"/>
          </p:cNvPicPr>
          <p:nvPr/>
        </p:nvPicPr>
        <p:blipFill>
          <a:blip r:embed="rId2"/>
          <a:stretch>
            <a:fillRect/>
          </a:stretch>
        </p:blipFill>
        <p:spPr>
          <a:xfrm>
            <a:off x="636191" y="622746"/>
            <a:ext cx="1572555" cy="1863279"/>
          </a:xfrm>
          <a:prstGeom prst="rect">
            <a:avLst/>
          </a:prstGeom>
        </p:spPr>
      </p:pic>
    </p:spTree>
    <p:extLst>
      <p:ext uri="{BB962C8B-B14F-4D97-AF65-F5344CB8AC3E}">
        <p14:creationId xmlns:p14="http://schemas.microsoft.com/office/powerpoint/2010/main" val="23419288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B48AD8AD-1F9D-428E-861F-989359460C9A}"/>
              </a:ext>
            </a:extLst>
          </p:cNvPr>
          <p:cNvSpPr txBox="1"/>
          <p:nvPr/>
        </p:nvSpPr>
        <p:spPr>
          <a:xfrm>
            <a:off x="5676900" y="767163"/>
            <a:ext cx="5273478" cy="5078313"/>
          </a:xfrm>
          <a:prstGeom prst="rect">
            <a:avLst/>
          </a:prstGeom>
          <a:noFill/>
        </p:spPr>
        <p:txBody>
          <a:bodyPr wrap="square" rtlCol="0">
            <a:spAutoFit/>
          </a:bodyPr>
          <a:lstStyle/>
          <a:p>
            <a:r>
              <a:rPr lang="en-GB" dirty="0">
                <a:solidFill>
                  <a:srgbClr val="0070C0"/>
                </a:solidFill>
                <a:latin typeface="Comic Sans MS" panose="030F0702030302020204" pitchFamily="66" charset="0"/>
              </a:rPr>
              <a:t>At St Francis Xavier we aim for children to be able to apply their emotional intelligence in various ways. We are continuously striving to promote  mental health and wellbeing through cross-curricular links. </a:t>
            </a:r>
          </a:p>
          <a:p>
            <a:endParaRPr lang="en-US" dirty="0">
              <a:solidFill>
                <a:srgbClr val="0070C0"/>
              </a:solidFill>
              <a:latin typeface="Comic Sans MS" panose="030F0702030302020204" pitchFamily="66" charset="0"/>
            </a:endParaRPr>
          </a:p>
          <a:p>
            <a:r>
              <a:rPr lang="en-US" dirty="0">
                <a:solidFill>
                  <a:srgbClr val="0070C0"/>
                </a:solidFill>
                <a:latin typeface="Comic Sans MS" panose="030F0702030302020204" pitchFamily="66" charset="0"/>
              </a:rPr>
              <a:t>This at present includes writing in a range of contexts, reading about different situations or specific areas being taught, understanding gratitude through RE and linking our knowledge to keeping physically fit and healthy through PE and understanding why they are both equally important.</a:t>
            </a:r>
          </a:p>
          <a:p>
            <a:endParaRPr lang="en-US" dirty="0">
              <a:solidFill>
                <a:srgbClr val="0070C0"/>
              </a:solidFill>
              <a:latin typeface="Comic Sans MS" panose="030F0702030302020204" pitchFamily="66" charset="0"/>
            </a:endParaRPr>
          </a:p>
          <a:p>
            <a:r>
              <a:rPr lang="en-US" dirty="0">
                <a:solidFill>
                  <a:srgbClr val="0070C0"/>
                </a:solidFill>
                <a:latin typeface="Comic Sans MS" panose="030F0702030302020204" pitchFamily="66" charset="0"/>
              </a:rPr>
              <a:t>Year 5 and 6 wrote a letter explaining what areas of mental health and wellbeing they enjoyed and what they would like to do more of, this enabled the </a:t>
            </a:r>
            <a:r>
              <a:rPr lang="en-US" dirty="0" err="1">
                <a:solidFill>
                  <a:srgbClr val="0070C0"/>
                </a:solidFill>
                <a:latin typeface="Comic Sans MS" panose="030F0702030302020204" pitchFamily="66" charset="0"/>
              </a:rPr>
              <a:t>childs</a:t>
            </a:r>
            <a:r>
              <a:rPr lang="en-US" dirty="0">
                <a:solidFill>
                  <a:srgbClr val="0070C0"/>
                </a:solidFill>
                <a:latin typeface="Comic Sans MS" panose="030F0702030302020204" pitchFamily="66" charset="0"/>
              </a:rPr>
              <a:t> voice to be heard.</a:t>
            </a:r>
            <a:endParaRPr lang="en-GB" dirty="0">
              <a:solidFill>
                <a:srgbClr val="0070C0"/>
              </a:solidFill>
              <a:latin typeface="Comic Sans MS" panose="030F0702030302020204" pitchFamily="66" charset="0"/>
            </a:endParaRPr>
          </a:p>
        </p:txBody>
      </p:sp>
      <p:sp>
        <p:nvSpPr>
          <p:cNvPr id="2" name="TextBox 1">
            <a:extLst>
              <a:ext uri="{FF2B5EF4-FFF2-40B4-BE49-F238E27FC236}">
                <a16:creationId xmlns="" xmlns:a16="http://schemas.microsoft.com/office/drawing/2014/main" id="{B926BE7F-917C-442E-88D3-D760C3E50893}"/>
              </a:ext>
            </a:extLst>
          </p:cNvPr>
          <p:cNvSpPr txBox="1"/>
          <p:nvPr/>
        </p:nvSpPr>
        <p:spPr>
          <a:xfrm>
            <a:off x="2709009" y="1073960"/>
            <a:ext cx="2549096" cy="369332"/>
          </a:xfrm>
          <a:prstGeom prst="rect">
            <a:avLst/>
          </a:prstGeom>
          <a:noFill/>
        </p:spPr>
        <p:txBody>
          <a:bodyPr wrap="none" rtlCol="0">
            <a:spAutoFit/>
          </a:bodyPr>
          <a:lstStyle/>
          <a:p>
            <a:r>
              <a:rPr lang="en-US" dirty="0">
                <a:solidFill>
                  <a:srgbClr val="0070C0"/>
                </a:solidFill>
                <a:latin typeface="Comic Sans MS" panose="030F0702030302020204" pitchFamily="66" charset="0"/>
              </a:rPr>
              <a:t>Cross Curriculum links</a:t>
            </a:r>
            <a:endParaRPr lang="en-GB" dirty="0">
              <a:solidFill>
                <a:srgbClr val="0070C0"/>
              </a:solidFill>
              <a:latin typeface="Comic Sans MS" panose="030F0702030302020204" pitchFamily="66" charset="0"/>
            </a:endParaRPr>
          </a:p>
        </p:txBody>
      </p:sp>
      <p:sp>
        <p:nvSpPr>
          <p:cNvPr id="3" name="Rectangle 2">
            <a:extLst>
              <a:ext uri="{FF2B5EF4-FFF2-40B4-BE49-F238E27FC236}">
                <a16:creationId xmlns="" xmlns:a16="http://schemas.microsoft.com/office/drawing/2014/main" id="{DC84D14D-69AA-4721-8E62-44B78436D53E}"/>
              </a:ext>
            </a:extLst>
          </p:cNvPr>
          <p:cNvSpPr/>
          <p:nvPr/>
        </p:nvSpPr>
        <p:spPr>
          <a:xfrm>
            <a:off x="2494035" y="767163"/>
            <a:ext cx="2979045" cy="982927"/>
          </a:xfrm>
          <a:prstGeom prst="rect">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p:cNvPicPr>
            <a:picLocks noChangeAspect="1"/>
          </p:cNvPicPr>
          <p:nvPr/>
        </p:nvPicPr>
        <p:blipFill>
          <a:blip r:embed="rId2"/>
          <a:stretch>
            <a:fillRect/>
          </a:stretch>
        </p:blipFill>
        <p:spPr>
          <a:xfrm>
            <a:off x="636191" y="622746"/>
            <a:ext cx="1572555" cy="1863279"/>
          </a:xfrm>
          <a:prstGeom prst="rect">
            <a:avLst/>
          </a:prstGeom>
        </p:spPr>
      </p:pic>
      <p:pic>
        <p:nvPicPr>
          <p:cNvPr id="8" name="Picture 7">
            <a:extLst>
              <a:ext uri="{FF2B5EF4-FFF2-40B4-BE49-F238E27FC236}">
                <a16:creationId xmlns="" xmlns:a16="http://schemas.microsoft.com/office/drawing/2014/main" id="{D3341D9B-364F-4839-B9CC-D048337F2711}"/>
              </a:ext>
            </a:extLst>
          </p:cNvPr>
          <p:cNvPicPr>
            <a:picLocks noChangeAspect="1"/>
          </p:cNvPicPr>
          <p:nvPr/>
        </p:nvPicPr>
        <p:blipFill>
          <a:blip r:embed="rId3"/>
          <a:stretch>
            <a:fillRect/>
          </a:stretch>
        </p:blipFill>
        <p:spPr>
          <a:xfrm>
            <a:off x="1064164" y="2563288"/>
            <a:ext cx="4257675" cy="3400425"/>
          </a:xfrm>
          <a:prstGeom prst="rect">
            <a:avLst/>
          </a:prstGeom>
        </p:spPr>
      </p:pic>
    </p:spTree>
    <p:extLst>
      <p:ext uri="{BB962C8B-B14F-4D97-AF65-F5344CB8AC3E}">
        <p14:creationId xmlns:p14="http://schemas.microsoft.com/office/powerpoint/2010/main" val="28586837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CF497F4F-4E7C-43A3-A788-5DC6A199DA61}"/>
              </a:ext>
            </a:extLst>
          </p:cNvPr>
          <p:cNvSpPr txBox="1"/>
          <p:nvPr/>
        </p:nvSpPr>
        <p:spPr>
          <a:xfrm>
            <a:off x="2524125" y="729615"/>
            <a:ext cx="9119867" cy="5447645"/>
          </a:xfrm>
          <a:prstGeom prst="rect">
            <a:avLst/>
          </a:prstGeom>
          <a:noFill/>
        </p:spPr>
        <p:txBody>
          <a:bodyPr wrap="square" rtlCol="0">
            <a:spAutoFit/>
          </a:bodyPr>
          <a:lstStyle/>
          <a:p>
            <a:r>
              <a:rPr lang="en-GB" sz="2200" u="sng" dirty="0">
                <a:solidFill>
                  <a:srgbClr val="FFC000"/>
                </a:solidFill>
                <a:latin typeface="Comic Sans MS" panose="030F0702030302020204" pitchFamily="66" charset="0"/>
              </a:rPr>
              <a:t>National </a:t>
            </a:r>
            <a:r>
              <a:rPr lang="en-GB" sz="2200" u="sng" dirty="0" smtClean="0">
                <a:solidFill>
                  <a:srgbClr val="FFC000"/>
                </a:solidFill>
                <a:latin typeface="Comic Sans MS" panose="030F0702030302020204" pitchFamily="66" charset="0"/>
              </a:rPr>
              <a:t>curriculum:</a:t>
            </a:r>
            <a:endParaRPr lang="en-GB" sz="2200" u="sng" dirty="0">
              <a:solidFill>
                <a:srgbClr val="FFC000"/>
              </a:solidFill>
              <a:latin typeface="Comic Sans MS" panose="030F0702030302020204" pitchFamily="66" charset="0"/>
            </a:endParaRPr>
          </a:p>
          <a:p>
            <a:endParaRPr lang="en-GB" sz="2200" u="sng" dirty="0">
              <a:solidFill>
                <a:srgbClr val="FFC000"/>
              </a:solidFill>
              <a:latin typeface="Comic Sans MS" panose="030F0702030302020204" pitchFamily="66" charset="0"/>
            </a:endParaRPr>
          </a:p>
          <a:p>
            <a:r>
              <a:rPr lang="en-GB" sz="2000" dirty="0">
                <a:solidFill>
                  <a:srgbClr val="0070C0"/>
                </a:solidFill>
                <a:latin typeface="Comic Sans MS" panose="030F0702030302020204" pitchFamily="66" charset="0"/>
              </a:rPr>
              <a:t>The national curriculum for </a:t>
            </a:r>
            <a:r>
              <a:rPr lang="en-GB" sz="2000" dirty="0" smtClean="0">
                <a:solidFill>
                  <a:srgbClr val="0070C0"/>
                </a:solidFill>
                <a:latin typeface="Comic Sans MS" panose="030F0702030302020204" pitchFamily="66" charset="0"/>
              </a:rPr>
              <a:t>mental wellbeing </a:t>
            </a:r>
            <a:r>
              <a:rPr lang="en-GB" sz="2000" dirty="0">
                <a:solidFill>
                  <a:srgbClr val="0070C0"/>
                </a:solidFill>
                <a:latin typeface="Comic Sans MS" panose="030F0702030302020204" pitchFamily="66" charset="0"/>
              </a:rPr>
              <a:t>aims to ensure that </a:t>
            </a:r>
            <a:r>
              <a:rPr lang="en-GB" sz="2000" dirty="0" smtClean="0">
                <a:solidFill>
                  <a:srgbClr val="0070C0"/>
                </a:solidFill>
                <a:latin typeface="Comic Sans MS" panose="030F0702030302020204" pitchFamily="66" charset="0"/>
              </a:rPr>
              <a:t>by the end of primary school pupils should know: </a:t>
            </a:r>
            <a:endParaRPr lang="en-GB" sz="2000" dirty="0">
              <a:solidFill>
                <a:srgbClr val="0070C0"/>
              </a:solidFill>
              <a:latin typeface="Comic Sans MS" panose="030F0702030302020204" pitchFamily="66" charset="0"/>
            </a:endParaRPr>
          </a:p>
          <a:p>
            <a:endParaRPr lang="en-GB" sz="2200" dirty="0">
              <a:solidFill>
                <a:srgbClr val="0070C0"/>
              </a:solidFill>
              <a:latin typeface="Comic Sans MS" panose="030F0702030302020204" pitchFamily="66" charset="0"/>
            </a:endParaRPr>
          </a:p>
          <a:p>
            <a:pPr marL="342900" indent="-342900">
              <a:buFont typeface="Arial" panose="020B0604020202020204" pitchFamily="34" charset="0"/>
              <a:buChar char="•"/>
            </a:pPr>
            <a:r>
              <a:rPr lang="en-GB" sz="2000" dirty="0" smtClean="0">
                <a:solidFill>
                  <a:srgbClr val="0070C0"/>
                </a:solidFill>
                <a:latin typeface="Comic Sans MS" panose="030F0702030302020204" pitchFamily="66" charset="0"/>
              </a:rPr>
              <a:t>That mental wellbeing is a normal part of daily life, in the same way as physical health. </a:t>
            </a:r>
            <a:endParaRPr lang="en-GB" sz="2000" dirty="0">
              <a:solidFill>
                <a:srgbClr val="0070C0"/>
              </a:solidFill>
              <a:latin typeface="Comic Sans MS" panose="030F0702030302020204" pitchFamily="66" charset="0"/>
            </a:endParaRPr>
          </a:p>
          <a:p>
            <a:pPr marL="342900" indent="-342900">
              <a:buFont typeface="Arial" panose="020B0604020202020204" pitchFamily="34" charset="0"/>
              <a:buChar char="•"/>
            </a:pPr>
            <a:r>
              <a:rPr lang="en-GB" sz="2000" dirty="0" smtClean="0">
                <a:solidFill>
                  <a:srgbClr val="0070C0"/>
                </a:solidFill>
                <a:latin typeface="Comic Sans MS" panose="030F0702030302020204" pitchFamily="66" charset="0"/>
              </a:rPr>
              <a:t>That there is a normal range of emotions such as happiness, sadness, anger and fear that we all experience in relation to different experiences and situations. </a:t>
            </a:r>
          </a:p>
          <a:p>
            <a:pPr marL="342900" indent="-342900">
              <a:buFont typeface="Arial" panose="020B0604020202020204" pitchFamily="34" charset="0"/>
              <a:buChar char="•"/>
            </a:pPr>
            <a:r>
              <a:rPr lang="en-GB" sz="2000" dirty="0" smtClean="0">
                <a:solidFill>
                  <a:srgbClr val="0070C0"/>
                </a:solidFill>
                <a:latin typeface="Comic Sans MS" panose="030F0702030302020204" pitchFamily="66" charset="0"/>
              </a:rPr>
              <a:t>How to recognise and talk about their own emotions and use varied vocabulary when discussing their own and others’ feelings.</a:t>
            </a:r>
          </a:p>
          <a:p>
            <a:pPr marL="342900" indent="-342900">
              <a:buFont typeface="Arial" panose="020B0604020202020204" pitchFamily="34" charset="0"/>
              <a:buChar char="•"/>
            </a:pPr>
            <a:r>
              <a:rPr lang="en-GB" sz="2000" dirty="0" smtClean="0">
                <a:solidFill>
                  <a:srgbClr val="0070C0"/>
                </a:solidFill>
                <a:latin typeface="Comic Sans MS" panose="030F0702030302020204" pitchFamily="66" charset="0"/>
              </a:rPr>
              <a:t>The benefits of physical exercise.</a:t>
            </a:r>
          </a:p>
          <a:p>
            <a:pPr marL="342900" indent="-342900">
              <a:buFont typeface="Arial" panose="020B0604020202020204" pitchFamily="34" charset="0"/>
              <a:buChar char="•"/>
            </a:pPr>
            <a:r>
              <a:rPr lang="en-GB" sz="2000" dirty="0" smtClean="0">
                <a:solidFill>
                  <a:srgbClr val="0070C0"/>
                </a:solidFill>
                <a:latin typeface="Comic Sans MS" panose="030F0702030302020204" pitchFamily="66" charset="0"/>
              </a:rPr>
              <a:t>Simple self care techniques.</a:t>
            </a:r>
          </a:p>
          <a:p>
            <a:pPr marL="342900" indent="-342900">
              <a:buFont typeface="Arial" panose="020B0604020202020204" pitchFamily="34" charset="0"/>
              <a:buChar char="•"/>
            </a:pPr>
            <a:r>
              <a:rPr lang="en-GB" sz="2000" dirty="0" smtClean="0">
                <a:solidFill>
                  <a:srgbClr val="0070C0"/>
                </a:solidFill>
                <a:latin typeface="Comic Sans MS" panose="030F0702030302020204" pitchFamily="66" charset="0"/>
              </a:rPr>
              <a:t>That bullying including cyberbullying can have a negative and lasting impact on mental wellbeing.</a:t>
            </a:r>
            <a:endParaRPr lang="en-GB" sz="2000" dirty="0">
              <a:solidFill>
                <a:srgbClr val="0070C0"/>
              </a:solidFill>
              <a:latin typeface="Comic Sans MS" panose="030F0702030302020204" pitchFamily="66" charset="0"/>
            </a:endParaRPr>
          </a:p>
          <a:p>
            <a:endParaRPr lang="en-GB" sz="2200" dirty="0">
              <a:solidFill>
                <a:srgbClr val="0070C0"/>
              </a:solidFill>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636191" y="622746"/>
            <a:ext cx="1572555" cy="1863279"/>
          </a:xfrm>
          <a:prstGeom prst="rect">
            <a:avLst/>
          </a:prstGeom>
        </p:spPr>
      </p:pic>
    </p:spTree>
    <p:extLst>
      <p:ext uri="{BB962C8B-B14F-4D97-AF65-F5344CB8AC3E}">
        <p14:creationId xmlns:p14="http://schemas.microsoft.com/office/powerpoint/2010/main" val="22966583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 xmlns:a16="http://schemas.microsoft.com/office/drawing/2014/main" id="{1D664E9E-F76C-4190-B5A1-F0C3D291D977}"/>
              </a:ext>
            </a:extLst>
          </p:cNvPr>
          <p:cNvSpPr txBox="1"/>
          <p:nvPr/>
        </p:nvSpPr>
        <p:spPr>
          <a:xfrm>
            <a:off x="4405263" y="814821"/>
            <a:ext cx="6970455" cy="4832092"/>
          </a:xfrm>
          <a:prstGeom prst="rect">
            <a:avLst/>
          </a:prstGeom>
          <a:noFill/>
        </p:spPr>
        <p:txBody>
          <a:bodyPr wrap="square" rtlCol="0">
            <a:spAutoFit/>
          </a:bodyPr>
          <a:lstStyle/>
          <a:p>
            <a:r>
              <a:rPr lang="en-GB" sz="2800" b="1" dirty="0">
                <a:solidFill>
                  <a:srgbClr val="FFC000"/>
                </a:solidFill>
                <a:latin typeface="Comic Sans MS" panose="030F0702030302020204" pitchFamily="66" charset="0"/>
              </a:rPr>
              <a:t>What children say about Mental Health and Wellbeing:</a:t>
            </a:r>
          </a:p>
          <a:p>
            <a:endParaRPr lang="en-GB" sz="2400" i="1" dirty="0">
              <a:latin typeface="Comic Sans MS" panose="030F0702030302020204" pitchFamily="66" charset="0"/>
            </a:endParaRPr>
          </a:p>
          <a:p>
            <a:r>
              <a:rPr lang="en-GB" sz="1600" i="1" dirty="0">
                <a:solidFill>
                  <a:srgbClr val="0070C0"/>
                </a:solidFill>
                <a:latin typeface="Comic Sans MS" panose="030F0702030302020204" pitchFamily="66" charset="0"/>
              </a:rPr>
              <a:t>“I have learnt to keep trying and never give up. It’s ok to make mistakes when you are trying something new.” Year 5</a:t>
            </a:r>
          </a:p>
          <a:p>
            <a:endParaRPr lang="en-US" sz="2000" i="1" dirty="0">
              <a:solidFill>
                <a:srgbClr val="0070C0"/>
              </a:solidFill>
              <a:latin typeface="Comic Sans MS" panose="030F0702030302020204" pitchFamily="66" charset="0"/>
            </a:endParaRPr>
          </a:p>
          <a:p>
            <a:r>
              <a:rPr lang="en-US" sz="1600" i="1" dirty="0">
                <a:solidFill>
                  <a:srgbClr val="0070C0"/>
                </a:solidFill>
                <a:latin typeface="Comic Sans MS" panose="030F0702030302020204" pitchFamily="66" charset="0"/>
              </a:rPr>
              <a:t>“I have learnt to always speak to a trusted adult about how I feel and if I’m angry take time to calm down and focus on my breathing and feelings for a few minutes.”  Year 6</a:t>
            </a:r>
          </a:p>
          <a:p>
            <a:endParaRPr lang="en-US" sz="1600" i="1" dirty="0">
              <a:solidFill>
                <a:srgbClr val="0070C0"/>
              </a:solidFill>
              <a:latin typeface="Comic Sans MS" panose="030F0702030302020204" pitchFamily="66" charset="0"/>
            </a:endParaRPr>
          </a:p>
          <a:p>
            <a:r>
              <a:rPr lang="en-US" sz="1600" dirty="0">
                <a:solidFill>
                  <a:srgbClr val="0070C0"/>
                </a:solidFill>
                <a:latin typeface="Comic Sans MS" panose="030F0702030302020204" pitchFamily="66" charset="0"/>
              </a:rPr>
              <a:t>“I know different ways to relax and calm down when I feel anxious or worried.” Year 4</a:t>
            </a:r>
          </a:p>
          <a:p>
            <a:endParaRPr lang="en-US" sz="1600" i="1" dirty="0">
              <a:solidFill>
                <a:srgbClr val="0070C0"/>
              </a:solidFill>
              <a:latin typeface="Comic Sans MS" panose="030F0702030302020204" pitchFamily="66" charset="0"/>
            </a:endParaRPr>
          </a:p>
          <a:p>
            <a:r>
              <a:rPr lang="en-US" sz="1600" i="1" dirty="0">
                <a:solidFill>
                  <a:srgbClr val="0070C0"/>
                </a:solidFill>
                <a:latin typeface="Comic Sans MS" panose="030F0702030302020204" pitchFamily="66" charset="0"/>
              </a:rPr>
              <a:t>“I can describe the feelings of happiness” Year 1</a:t>
            </a:r>
          </a:p>
          <a:p>
            <a:endParaRPr lang="en-US" sz="1600" i="1" dirty="0">
              <a:solidFill>
                <a:srgbClr val="0070C0"/>
              </a:solidFill>
              <a:latin typeface="Comic Sans MS" panose="030F0702030302020204" pitchFamily="66" charset="0"/>
            </a:endParaRPr>
          </a:p>
          <a:p>
            <a:r>
              <a:rPr lang="en-US" sz="1600" i="1" dirty="0">
                <a:solidFill>
                  <a:srgbClr val="0070C0"/>
                </a:solidFill>
                <a:latin typeface="Comic Sans MS" panose="030F0702030302020204" pitchFamily="66" charset="0"/>
              </a:rPr>
              <a:t>“ I understand different things that help me to build my resilience in school, to keep trying and not give up and to </a:t>
            </a:r>
            <a:r>
              <a:rPr lang="en-US" sz="1600" i="1">
                <a:solidFill>
                  <a:srgbClr val="0070C0"/>
                </a:solidFill>
                <a:latin typeface="Comic Sans MS" panose="030F0702030302020204" pitchFamily="66" charset="0"/>
              </a:rPr>
              <a:t>be positive” Year 3</a:t>
            </a:r>
            <a:endParaRPr lang="en-GB" sz="1600" i="1" dirty="0">
              <a:solidFill>
                <a:srgbClr val="0070C0"/>
              </a:solidFill>
              <a:latin typeface="Comic Sans MS" panose="030F0702030302020204" pitchFamily="66" charset="0"/>
            </a:endParaRPr>
          </a:p>
        </p:txBody>
      </p:sp>
      <p:pic>
        <p:nvPicPr>
          <p:cNvPr id="6" name="Picture 5"/>
          <p:cNvPicPr>
            <a:picLocks noChangeAspect="1"/>
          </p:cNvPicPr>
          <p:nvPr/>
        </p:nvPicPr>
        <p:blipFill>
          <a:blip r:embed="rId2"/>
          <a:stretch>
            <a:fillRect/>
          </a:stretch>
        </p:blipFill>
        <p:spPr>
          <a:xfrm>
            <a:off x="636191" y="622746"/>
            <a:ext cx="1572555" cy="1863279"/>
          </a:xfrm>
          <a:prstGeom prst="rect">
            <a:avLst/>
          </a:prstGeom>
        </p:spPr>
      </p:pic>
      <p:pic>
        <p:nvPicPr>
          <p:cNvPr id="5" name="Picture 4">
            <a:extLst>
              <a:ext uri="{FF2B5EF4-FFF2-40B4-BE49-F238E27FC236}">
                <a16:creationId xmlns="" xmlns:a16="http://schemas.microsoft.com/office/drawing/2014/main" id="{6289AC10-99F1-496C-8020-6273BF1A76B0}"/>
              </a:ext>
            </a:extLst>
          </p:cNvPr>
          <p:cNvPicPr>
            <a:picLocks noChangeAspect="1"/>
          </p:cNvPicPr>
          <p:nvPr/>
        </p:nvPicPr>
        <p:blipFill>
          <a:blip r:embed="rId3"/>
          <a:stretch>
            <a:fillRect/>
          </a:stretch>
        </p:blipFill>
        <p:spPr>
          <a:xfrm>
            <a:off x="816282" y="2569576"/>
            <a:ext cx="3543300" cy="3476625"/>
          </a:xfrm>
          <a:prstGeom prst="rect">
            <a:avLst/>
          </a:prstGeom>
        </p:spPr>
      </p:pic>
    </p:spTree>
    <p:extLst>
      <p:ext uri="{BB962C8B-B14F-4D97-AF65-F5344CB8AC3E}">
        <p14:creationId xmlns:p14="http://schemas.microsoft.com/office/powerpoint/2010/main" val="2220424778"/>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1757</TotalTime>
  <Words>563</Words>
  <Application>Microsoft Office PowerPoint</Application>
  <PresentationFormat>Widescreen</PresentationFormat>
  <Paragraphs>61</Paragraphs>
  <Slides>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Arial</vt:lpstr>
      <vt:lpstr>Comic Sans MS</vt:lpstr>
      <vt:lpstr>Debbie Hepplewhite Print Font</vt:lpstr>
      <vt:lpstr>Garamond</vt:lpstr>
      <vt:lpstr>Tahoma</vt:lpstr>
      <vt:lpstr>Organic</vt:lpstr>
      <vt:lpstr> Mental Health and Wellbeing  </vt:lpstr>
      <vt:lpstr>  </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Active Write</dc:title>
  <dc:creator>Ellen McDiarmid</dc:creator>
  <cp:lastModifiedBy>S Wells</cp:lastModifiedBy>
  <cp:revision>41</cp:revision>
  <cp:lastPrinted>2020-03-02T17:50:02Z</cp:lastPrinted>
  <dcterms:created xsi:type="dcterms:W3CDTF">2019-12-19T11:52:43Z</dcterms:created>
  <dcterms:modified xsi:type="dcterms:W3CDTF">2021-02-05T14:20:34Z</dcterms:modified>
</cp:coreProperties>
</file>